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6" r:id="rId1"/>
  </p:sldMasterIdLst>
  <p:notesMasterIdLst>
    <p:notesMasterId r:id="rId13"/>
  </p:notesMasterIdLst>
  <p:handoutMasterIdLst>
    <p:handoutMasterId r:id="rId14"/>
  </p:handoutMasterIdLst>
  <p:sldIdLst>
    <p:sldId id="381" r:id="rId2"/>
    <p:sldId id="466" r:id="rId3"/>
    <p:sldId id="436" r:id="rId4"/>
    <p:sldId id="470" r:id="rId5"/>
    <p:sldId id="471" r:id="rId6"/>
    <p:sldId id="440" r:id="rId7"/>
    <p:sldId id="468" r:id="rId8"/>
    <p:sldId id="473" r:id="rId9"/>
    <p:sldId id="472" r:id="rId10"/>
    <p:sldId id="469" r:id="rId11"/>
    <p:sldId id="410" r:id="rId12"/>
  </p:sldIdLst>
  <p:sldSz cx="12192000" cy="6858000"/>
  <p:notesSz cx="6797675" cy="987425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99"/>
    <a:srgbClr val="12A5B0"/>
    <a:srgbClr val="003399"/>
    <a:srgbClr val="000099"/>
    <a:srgbClr val="E8E8E8"/>
    <a:srgbClr val="004393"/>
    <a:srgbClr val="D5D5D5"/>
    <a:srgbClr val="BF8C3B"/>
    <a:srgbClr val="32B1DC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88" autoAdjust="0"/>
    <p:restoredTop sz="85199" autoAdjust="0"/>
  </p:normalViewPr>
  <p:slideViewPr>
    <p:cSldViewPr>
      <p:cViewPr varScale="1">
        <p:scale>
          <a:sx n="116" d="100"/>
          <a:sy n="116" d="100"/>
        </p:scale>
        <p:origin x="642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DCF14E7F-BCCC-4C1B-8511-82A02E4E80E8}" type="datetimeFigureOut">
              <a:rPr lang="it-IT" altLang="it-IT"/>
              <a:pPr>
                <a:defRPr/>
              </a:pPr>
              <a:t>11/05/2017</a:t>
            </a:fld>
            <a:endParaRPr lang="it-IT" alt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7F57CB29-99D7-4591-AC44-7F26A2EC3320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1460931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FEA0DA61-2E36-4DAE-A672-F0D30E9A12AA}" type="datetimeFigureOut">
              <a:rPr lang="it-IT" altLang="it-IT"/>
              <a:pPr>
                <a:defRPr/>
              </a:pPr>
              <a:t>11/05/2017</a:t>
            </a:fld>
            <a:endParaRPr lang="it-IT" alt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-906463" y="617538"/>
            <a:ext cx="8610601" cy="48434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 dirty="0" smtClean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425450" y="5630863"/>
            <a:ext cx="5946775" cy="35020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noProof="0" dirty="0" smtClean="0"/>
              <a:t>Fare clic per modificare stili del testo dello schema</a:t>
            </a:r>
          </a:p>
          <a:p>
            <a:pPr lvl="1"/>
            <a:r>
              <a:rPr lang="it-IT" noProof="0" dirty="0" smtClean="0"/>
              <a:t>Secondo livello</a:t>
            </a:r>
          </a:p>
          <a:p>
            <a:pPr lvl="2"/>
            <a:r>
              <a:rPr lang="it-IT" noProof="0" dirty="0" smtClean="0"/>
              <a:t>Terzo livello</a:t>
            </a:r>
          </a:p>
          <a:p>
            <a:pPr lvl="3"/>
            <a:r>
              <a:rPr lang="it-IT" noProof="0" dirty="0" smtClean="0"/>
              <a:t>Quarto livello</a:t>
            </a:r>
          </a:p>
          <a:p>
            <a:pPr lvl="4"/>
            <a:r>
              <a:rPr lang="it-IT" noProof="0" dirty="0" smtClean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BCA7EB0-93E0-48CB-ABC4-C4CBC4993B05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0530677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ChangeArrowheads="1"/>
          </p:cNvSpPr>
          <p:nvPr userDrawn="1"/>
        </p:nvSpPr>
        <p:spPr bwMode="auto">
          <a:xfrm>
            <a:off x="960967" y="757238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it-IT" altLang="it-IT" sz="1800" smtClean="0"/>
          </a:p>
        </p:txBody>
      </p:sp>
      <p:sp>
        <p:nvSpPr>
          <p:cNvPr id="3" name="Rectangle 14"/>
          <p:cNvSpPr>
            <a:spLocks noChangeArrowheads="1"/>
          </p:cNvSpPr>
          <p:nvPr userDrawn="1"/>
        </p:nvSpPr>
        <p:spPr bwMode="auto">
          <a:xfrm>
            <a:off x="5759451" y="768350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it-IT" altLang="it-IT" sz="1800" smtClean="0"/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240680" cy="6912814"/>
          </a:xfrm>
          <a:prstGeom prst="rect">
            <a:avLst/>
          </a:prstGeom>
        </p:spPr>
      </p:pic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412776"/>
            <a:ext cx="10972800" cy="444598"/>
          </a:xfrm>
        </p:spPr>
        <p:txBody>
          <a:bodyPr/>
          <a:lstStyle>
            <a:lvl1pPr algn="r">
              <a:defRPr sz="3200" b="1" i="0">
                <a:solidFill>
                  <a:srgbClr val="004393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it-IT" dirty="0" smtClean="0"/>
              <a:t>Fare clic per modificare stile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09600" y="1928814"/>
            <a:ext cx="10972800" cy="3857625"/>
          </a:xfrm>
        </p:spPr>
        <p:txBody>
          <a:bodyPr/>
          <a:lstStyle>
            <a:lvl1pPr>
              <a:defRPr>
                <a:latin typeface="Calibri" charset="0"/>
                <a:ea typeface="Calibri" charset="0"/>
                <a:cs typeface="Calibri" charset="0"/>
              </a:defRPr>
            </a:lvl1pPr>
            <a:lvl2pPr>
              <a:defRPr>
                <a:latin typeface="Calibri" charset="0"/>
                <a:ea typeface="Calibri" charset="0"/>
                <a:cs typeface="Calibri" charset="0"/>
              </a:defRPr>
            </a:lvl2pPr>
            <a:lvl3pPr>
              <a:defRPr>
                <a:latin typeface="Calibri" charset="0"/>
                <a:ea typeface="Calibri" charset="0"/>
                <a:cs typeface="Calibri" charset="0"/>
              </a:defRPr>
            </a:lvl3pPr>
            <a:lvl4pPr>
              <a:defRPr>
                <a:latin typeface="Calibri" charset="0"/>
                <a:ea typeface="Calibri" charset="0"/>
                <a:cs typeface="Calibri" charset="0"/>
              </a:defRPr>
            </a:lvl4pPr>
            <a:lvl5pPr>
              <a:defRPr>
                <a:latin typeface="Calibri" charset="0"/>
                <a:ea typeface="Calibri" charset="0"/>
                <a:cs typeface="Calibri" charset="0"/>
              </a:defRPr>
            </a:lvl5pPr>
          </a:lstStyle>
          <a:p>
            <a:pPr lvl="0"/>
            <a:r>
              <a:rPr lang="it-IT" dirty="0" smtClean="0"/>
              <a:t>Fare clic per modificare gli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9" name="CasellaDiTesto 8"/>
          <p:cNvSpPr txBox="1"/>
          <p:nvPr userDrawn="1"/>
        </p:nvSpPr>
        <p:spPr>
          <a:xfrm>
            <a:off x="1928038" y="6528392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sz="1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 cstate="print">
            <a:alphaModFix amt="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63546"/>
            <a:ext cx="12192000" cy="3594454"/>
          </a:xfrm>
          <a:prstGeom prst="rect">
            <a:avLst/>
          </a:prstGeom>
        </p:spPr>
      </p:pic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609600" y="1412776"/>
            <a:ext cx="1097280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dirty="0" smtClean="0"/>
              <a:t>Click to </a:t>
            </a:r>
            <a:r>
              <a:rPr lang="it-IT" altLang="it-IT" dirty="0" err="1" smtClean="0"/>
              <a:t>edit</a:t>
            </a:r>
            <a:r>
              <a:rPr lang="it-IT" altLang="it-IT" dirty="0" smtClean="0"/>
              <a:t> Master </a:t>
            </a:r>
            <a:r>
              <a:rPr lang="it-IT" altLang="it-IT" dirty="0" err="1" smtClean="0"/>
              <a:t>title</a:t>
            </a:r>
            <a:r>
              <a:rPr lang="it-IT" altLang="it-IT" dirty="0" smtClean="0"/>
              <a:t> style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609600" y="2075861"/>
            <a:ext cx="10972800" cy="3710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dirty="0" smtClean="0"/>
              <a:t>Click to </a:t>
            </a:r>
            <a:r>
              <a:rPr lang="it-IT" altLang="it-IT" dirty="0" err="1" smtClean="0"/>
              <a:t>edit</a:t>
            </a:r>
            <a:r>
              <a:rPr lang="it-IT" altLang="it-IT" dirty="0" smtClean="0"/>
              <a:t> Master text </a:t>
            </a:r>
            <a:r>
              <a:rPr lang="it-IT" altLang="it-IT" dirty="0" err="1" smtClean="0"/>
              <a:t>styles</a:t>
            </a:r>
            <a:endParaRPr lang="it-IT" altLang="it-IT" dirty="0" smtClean="0"/>
          </a:p>
          <a:p>
            <a:pPr lvl="1"/>
            <a:r>
              <a:rPr lang="it-IT" altLang="it-IT" dirty="0" smtClean="0"/>
              <a:t>Second </a:t>
            </a:r>
            <a:r>
              <a:rPr lang="it-IT" altLang="it-IT" dirty="0" err="1" smtClean="0"/>
              <a:t>level</a:t>
            </a:r>
            <a:endParaRPr lang="it-IT" altLang="it-IT" dirty="0" smtClean="0"/>
          </a:p>
          <a:p>
            <a:pPr lvl="2"/>
            <a:r>
              <a:rPr lang="it-IT" altLang="it-IT" dirty="0" smtClean="0"/>
              <a:t>Third </a:t>
            </a:r>
            <a:r>
              <a:rPr lang="it-IT" altLang="it-IT" dirty="0" err="1" smtClean="0"/>
              <a:t>level</a:t>
            </a:r>
            <a:endParaRPr lang="it-IT" altLang="it-IT" dirty="0" smtClean="0"/>
          </a:p>
          <a:p>
            <a:pPr lvl="3"/>
            <a:r>
              <a:rPr lang="it-IT" altLang="it-IT" dirty="0" err="1" smtClean="0"/>
              <a:t>Fourth</a:t>
            </a:r>
            <a:r>
              <a:rPr lang="it-IT" altLang="it-IT" dirty="0" smtClean="0"/>
              <a:t> </a:t>
            </a:r>
            <a:r>
              <a:rPr lang="it-IT" altLang="it-IT" dirty="0" err="1" smtClean="0"/>
              <a:t>level</a:t>
            </a:r>
            <a:endParaRPr lang="it-IT" altLang="it-IT" dirty="0" smtClean="0"/>
          </a:p>
          <a:p>
            <a:pPr lvl="4"/>
            <a:r>
              <a:rPr lang="it-IT" altLang="it-IT" dirty="0" err="1" smtClean="0"/>
              <a:t>Fifth</a:t>
            </a:r>
            <a:r>
              <a:rPr lang="it-IT" altLang="it-IT" dirty="0" smtClean="0"/>
              <a:t> </a:t>
            </a:r>
            <a:r>
              <a:rPr lang="it-IT" altLang="it-IT" dirty="0" err="1" smtClean="0"/>
              <a:t>level</a:t>
            </a:r>
            <a:endParaRPr lang="it-IT" altLang="it-IT" dirty="0" smtClean="0"/>
          </a:p>
        </p:txBody>
      </p:sp>
      <p:sp>
        <p:nvSpPr>
          <p:cNvPr id="7" name="Rectangle 11"/>
          <p:cNvSpPr>
            <a:spLocks noChangeArrowheads="1"/>
          </p:cNvSpPr>
          <p:nvPr userDrawn="1"/>
        </p:nvSpPr>
        <p:spPr bwMode="auto">
          <a:xfrm>
            <a:off x="911424" y="6424359"/>
            <a:ext cx="6240693" cy="200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it-IT" sz="700" i="0" dirty="0" smtClean="0">
                <a:solidFill>
                  <a:srgbClr val="004393"/>
                </a:solidFill>
                <a:latin typeface="Calibri" charset="0"/>
                <a:ea typeface="Calibri" charset="0"/>
                <a:cs typeface="Calibri" charset="0"/>
              </a:rPr>
              <a:t>Giorgio Martini </a:t>
            </a:r>
            <a:r>
              <a:rPr lang="it-IT" sz="700" i="0" baseline="0" dirty="0" smtClean="0">
                <a:solidFill>
                  <a:srgbClr val="004393"/>
                </a:solidFill>
                <a:latin typeface="Calibri" charset="0"/>
                <a:ea typeface="Calibri" charset="0"/>
                <a:cs typeface="Calibri" charset="0"/>
              </a:rPr>
              <a:t>| </a:t>
            </a:r>
            <a:r>
              <a:rPr lang="it-IT" sz="700" i="0" kern="1200" baseline="0" dirty="0" smtClean="0">
                <a:solidFill>
                  <a:srgbClr val="004393"/>
                </a:solidFill>
                <a:latin typeface="Calibri" charset="0"/>
                <a:ea typeface="Calibri" charset="0"/>
                <a:cs typeface="Calibri" charset="0"/>
              </a:rPr>
              <a:t>L’attuazione delle Politiche di  coesione</a:t>
            </a:r>
            <a:endParaRPr lang="it-IT" sz="700" i="0" kern="1200" baseline="0" dirty="0">
              <a:solidFill>
                <a:srgbClr val="004393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031" name="Rettangolo 10"/>
          <p:cNvSpPr>
            <a:spLocks noChangeArrowheads="1"/>
          </p:cNvSpPr>
          <p:nvPr userDrawn="1"/>
        </p:nvSpPr>
        <p:spPr bwMode="auto">
          <a:xfrm>
            <a:off x="527051" y="6377358"/>
            <a:ext cx="35458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FFFE4E04-CB5A-4395-925D-EDFB03F1C6BC}" type="slidenum">
              <a:rPr lang="it-IT" altLang="it-IT" sz="1000" b="0" i="0" smtClean="0">
                <a:solidFill>
                  <a:srgbClr val="7F7F7F"/>
                </a:solidFill>
                <a:latin typeface="Calibri" charset="0"/>
                <a:ea typeface="Calibri" charset="0"/>
                <a:cs typeface="Calibri" charset="0"/>
              </a:rPr>
              <a:pPr eaLnBrk="1" hangingPunct="1">
                <a:defRPr/>
              </a:pPr>
              <a:t>‹N›</a:t>
            </a:fld>
            <a:endParaRPr lang="it-IT" altLang="it-IT" sz="1000" b="0" i="0" dirty="0" smtClean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" name="Rettangolo 1"/>
          <p:cNvSpPr/>
          <p:nvPr userDrawn="1"/>
        </p:nvSpPr>
        <p:spPr>
          <a:xfrm>
            <a:off x="5568619" y="6419165"/>
            <a:ext cx="6096000" cy="20005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sz="700" i="0" baseline="0" dirty="0" smtClean="0">
                <a:solidFill>
                  <a:srgbClr val="004393"/>
                </a:solidFill>
                <a:latin typeface="Calibri" charset="0"/>
                <a:ea typeface="Calibri" charset="0"/>
                <a:cs typeface="Calibri" charset="0"/>
              </a:rPr>
              <a:t>Napoli, </a:t>
            </a:r>
            <a:r>
              <a:rPr lang="it-IT" sz="700" i="0" dirty="0" smtClean="0">
                <a:solidFill>
                  <a:srgbClr val="004393"/>
                </a:solidFill>
                <a:latin typeface="Calibri" charset="0"/>
                <a:ea typeface="Calibri" charset="0"/>
                <a:cs typeface="Calibri" charset="0"/>
              </a:rPr>
              <a:t>11 maggio 2017</a:t>
            </a:r>
            <a:endParaRPr lang="it-IT" sz="700" i="0" dirty="0"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12191995" cy="128113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</p:sldLayoutIdLs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 i="0" kern="1200">
          <a:solidFill>
            <a:srgbClr val="004393"/>
          </a:solidFill>
          <a:latin typeface="Calibri" charset="0"/>
          <a:ea typeface="Calibri" charset="0"/>
          <a:cs typeface="Calibri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91C6"/>
          </a:solidFill>
          <a:latin typeface="Arial" charset="0"/>
          <a:ea typeface="ＭＳ Ｐゴシック" charset="0"/>
          <a:cs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91C6"/>
          </a:solidFill>
          <a:latin typeface="Arial" charset="0"/>
          <a:ea typeface="ＭＳ Ｐゴシック" charset="0"/>
          <a:cs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91C6"/>
          </a:solidFill>
          <a:latin typeface="Arial" charset="0"/>
          <a:ea typeface="ＭＳ Ｐゴシック" charset="0"/>
          <a:cs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91C6"/>
          </a:solidFill>
          <a:latin typeface="Arial" charset="0"/>
          <a:ea typeface="ＭＳ Ｐゴシック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0" indent="0" algn="l" rtl="0" eaLnBrk="0" fontAlgn="base" hangingPunct="0">
        <a:spcBef>
          <a:spcPct val="20000"/>
        </a:spcBef>
        <a:spcAft>
          <a:spcPct val="0"/>
        </a:spcAft>
        <a:buFont typeface="Arial" charset="0"/>
        <a:buNone/>
        <a:defRPr sz="2000"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800"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400"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300"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ttangolo 4"/>
          <p:cNvSpPr>
            <a:spLocks noChangeArrowheads="1"/>
          </p:cNvSpPr>
          <p:nvPr/>
        </p:nvSpPr>
        <p:spPr bwMode="auto">
          <a:xfrm>
            <a:off x="2495600" y="5553448"/>
            <a:ext cx="302433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altLang="it-IT" sz="1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Napoli </a:t>
            </a:r>
            <a:r>
              <a:rPr lang="mr-IN" altLang="it-IT" sz="1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–</a:t>
            </a:r>
            <a:r>
              <a:rPr lang="it-IT" altLang="it-IT" sz="1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 Castel dell’Ovo, 11 maggio 2017</a:t>
            </a:r>
            <a:endParaRPr lang="it-IT" altLang="it-IT" sz="12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5" name="Rettangolo 2"/>
          <p:cNvSpPr>
            <a:spLocks noChangeArrowheads="1"/>
          </p:cNvSpPr>
          <p:nvPr/>
        </p:nvSpPr>
        <p:spPr bwMode="auto">
          <a:xfrm>
            <a:off x="2495600" y="2448178"/>
            <a:ext cx="7776864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it-IT" sz="33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Il PON Città Metropolitane 2014-2020</a:t>
            </a:r>
          </a:p>
          <a:p>
            <a:r>
              <a:rPr lang="it-IT" sz="33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Opportunità, </a:t>
            </a:r>
            <a:r>
              <a:rPr lang="it-IT" sz="3300" b="1" dirty="0" err="1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Governance</a:t>
            </a:r>
            <a:r>
              <a:rPr lang="it-IT" sz="33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, Impegni</a:t>
            </a:r>
          </a:p>
          <a:p>
            <a:endParaRPr lang="it-IT" dirty="0">
              <a:solidFill>
                <a:srgbClr val="FFC000"/>
              </a:solidFill>
              <a:latin typeface="Calibri" charset="0"/>
              <a:ea typeface="Calibri" charset="0"/>
              <a:cs typeface="Calibri" charset="0"/>
            </a:endParaRPr>
          </a:p>
          <a:p>
            <a:endParaRPr lang="it-IT" sz="1500" dirty="0">
              <a:solidFill>
                <a:srgbClr val="FFC000"/>
              </a:solidFill>
              <a:latin typeface="Calibri" charset="0"/>
              <a:ea typeface="Calibri" charset="0"/>
              <a:cs typeface="Calibri" charset="0"/>
            </a:endParaRPr>
          </a:p>
          <a:p>
            <a:endParaRPr lang="it-IT" sz="1500" dirty="0">
              <a:solidFill>
                <a:srgbClr val="FFC000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it-IT" sz="1800" dirty="0">
                <a:solidFill>
                  <a:srgbClr val="FFC000"/>
                </a:solidFill>
                <a:latin typeface="Calibri" charset="0"/>
                <a:ea typeface="Calibri" charset="0"/>
                <a:cs typeface="Calibri" charset="0"/>
              </a:rPr>
              <a:t>Giorgio Martini</a:t>
            </a:r>
            <a:endParaRPr lang="it-IT" sz="1800" i="1" dirty="0">
              <a:solidFill>
                <a:srgbClr val="FFC000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it-IT" i="1" dirty="0">
                <a:solidFill>
                  <a:srgbClr val="FFC000"/>
                </a:solidFill>
                <a:latin typeface="Calibri" charset="0"/>
                <a:ea typeface="Calibri" charset="0"/>
                <a:cs typeface="Calibri" charset="0"/>
              </a:rPr>
              <a:t>Autorità </a:t>
            </a:r>
            <a:r>
              <a:rPr lang="it-IT" i="1" dirty="0">
                <a:solidFill>
                  <a:srgbClr val="FFC000"/>
                </a:solidFill>
                <a:latin typeface="Calibri" charset="0"/>
                <a:ea typeface="Calibri" charset="0"/>
                <a:cs typeface="Calibri" charset="0"/>
              </a:rPr>
              <a:t>di Gestione PON Città Metropolitane 2014-2020</a:t>
            </a:r>
            <a:br>
              <a:rPr lang="it-IT" i="1" dirty="0">
                <a:solidFill>
                  <a:srgbClr val="FFC000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it-IT" i="1" dirty="0">
                <a:solidFill>
                  <a:srgbClr val="FFC000"/>
                </a:solidFill>
                <a:latin typeface="Calibri" charset="0"/>
                <a:ea typeface="Calibri" charset="0"/>
                <a:cs typeface="Calibri" charset="0"/>
              </a:rPr>
              <a:t>Agenzia per la Coesione Territoriale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Circuito</a:t>
            </a:r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696" y="1052736"/>
            <a:ext cx="5472608" cy="5375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582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2"/>
          <p:cNvSpPr>
            <a:spLocks noChangeArrowheads="1"/>
          </p:cNvSpPr>
          <p:nvPr/>
        </p:nvSpPr>
        <p:spPr bwMode="auto">
          <a:xfrm>
            <a:off x="2711625" y="2752910"/>
            <a:ext cx="7265987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it-IT" sz="3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Grazie per l’attenzione!</a:t>
            </a:r>
          </a:p>
          <a:p>
            <a:endParaRPr lang="it-IT" sz="3500" b="1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it-IT" sz="1600" dirty="0" err="1">
                <a:solidFill>
                  <a:srgbClr val="FFC000"/>
                </a:solidFill>
                <a:latin typeface="Calibri" charset="0"/>
                <a:ea typeface="Calibri" charset="0"/>
                <a:cs typeface="Calibri" charset="0"/>
              </a:rPr>
              <a:t>giorgio.martini@agenziacoesione.gov.it</a:t>
            </a:r>
            <a:endParaRPr lang="it-IT" sz="1600" dirty="0">
              <a:solidFill>
                <a:srgbClr val="FFC000"/>
              </a:solidFill>
              <a:latin typeface="Calibri" charset="0"/>
              <a:ea typeface="Calibri" charset="0"/>
              <a:cs typeface="Calibri" charset="0"/>
            </a:endParaRPr>
          </a:p>
          <a:p>
            <a:endParaRPr lang="it-IT" sz="1600" i="1" dirty="0">
              <a:solidFill>
                <a:srgbClr val="FFC000"/>
              </a:solidFill>
              <a:latin typeface="Calibri" charset="0"/>
              <a:ea typeface="Calibri" charset="0"/>
              <a:cs typeface="Calibri" charset="0"/>
            </a:endParaRPr>
          </a:p>
          <a:p>
            <a:endParaRPr lang="it-IT" sz="1600" i="1" dirty="0">
              <a:solidFill>
                <a:srgbClr val="FFC000"/>
              </a:solidFill>
              <a:latin typeface="Calibri" charset="0"/>
              <a:ea typeface="Calibri" charset="0"/>
              <a:cs typeface="Calibri" charset="0"/>
            </a:endParaRPr>
          </a:p>
          <a:p>
            <a:endParaRPr lang="it-IT" sz="1600" i="1" dirty="0">
              <a:solidFill>
                <a:srgbClr val="FFFF00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it-IT" sz="1600" dirty="0">
                <a:solidFill>
                  <a:srgbClr val="FFFF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it-IT" sz="1600" dirty="0">
                <a:solidFill>
                  <a:srgbClr val="FFFF00"/>
                </a:solidFill>
                <a:latin typeface="Calibri" charset="0"/>
                <a:ea typeface="Calibri" charset="0"/>
                <a:cs typeface="Calibri" charset="0"/>
              </a:rPr>
              <a:t>      </a:t>
            </a:r>
            <a:endParaRPr lang="it-IT" sz="1600" dirty="0">
              <a:solidFill>
                <a:srgbClr val="FFFF00"/>
              </a:solidFill>
              <a:latin typeface="Calibri" pitchFamily="34" charset="0"/>
              <a:ea typeface="Calibri" charset="0"/>
              <a:cs typeface="Calibri" pitchFamily="34" charset="0"/>
            </a:endParaRPr>
          </a:p>
          <a:p>
            <a:endParaRPr lang="it-IT" sz="16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  <a:p>
            <a:endParaRPr lang="it-IT" sz="1600" i="1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  <a:p>
            <a:endParaRPr lang="it-IT" sz="1600" i="1" dirty="0">
              <a:solidFill>
                <a:srgbClr val="FFC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2711625" y="4734600"/>
            <a:ext cx="42184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err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www.ponmetro.it</a:t>
            </a:r>
            <a:r>
              <a:rPr lang="it-IT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 | </a:t>
            </a:r>
            <a:r>
              <a:rPr lang="it-IT" dirty="0" err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www.agenziacoesione.gov.it</a:t>
            </a:r>
            <a:r>
              <a:rPr lang="it-IT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it-IT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73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Contesto</a:t>
            </a:r>
            <a:endParaRPr lang="it-IT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9145" y="1882898"/>
            <a:ext cx="4893710" cy="400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756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Driver</a:t>
            </a:r>
            <a:endParaRPr lang="it-IT" dirty="0"/>
          </a:p>
        </p:txBody>
      </p:sp>
      <p:grpSp>
        <p:nvGrpSpPr>
          <p:cNvPr id="49" name="Gruppo 48"/>
          <p:cNvGrpSpPr/>
          <p:nvPr/>
        </p:nvGrpSpPr>
        <p:grpSpPr>
          <a:xfrm>
            <a:off x="2639616" y="1857374"/>
            <a:ext cx="7129620" cy="2960604"/>
            <a:chOff x="395536" y="2636912"/>
            <a:chExt cx="8496944" cy="3528391"/>
          </a:xfrm>
        </p:grpSpPr>
        <p:pic>
          <p:nvPicPr>
            <p:cNvPr id="13" name="Immagine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6056" y="2636912"/>
              <a:ext cx="3447288" cy="3066288"/>
            </a:xfrm>
            <a:prstGeom prst="rect">
              <a:avLst/>
            </a:prstGeom>
          </p:spPr>
        </p:pic>
        <p:pic>
          <p:nvPicPr>
            <p:cNvPr id="14" name="Immagine 1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5576" y="2636912"/>
              <a:ext cx="3447288" cy="3066288"/>
            </a:xfrm>
            <a:prstGeom prst="rect">
              <a:avLst/>
            </a:prstGeom>
          </p:spPr>
        </p:pic>
        <p:sp>
          <p:nvSpPr>
            <p:cNvPr id="6" name="Segnaposto contenuto 4"/>
            <p:cNvSpPr txBox="1">
              <a:spLocks/>
            </p:cNvSpPr>
            <p:nvPr/>
          </p:nvSpPr>
          <p:spPr bwMode="auto">
            <a:xfrm>
              <a:off x="899592" y="5733256"/>
              <a:ext cx="864096" cy="432047"/>
            </a:xfrm>
            <a:prstGeom prst="rect">
              <a:avLst/>
            </a:prstGeom>
            <a:solidFill>
              <a:srgbClr val="12A5B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just" eaLnBrk="0" hangingPunct="0">
                <a:spcBef>
                  <a:spcPct val="20000"/>
                </a:spcBef>
                <a:defRPr/>
              </a:pPr>
              <a:r>
                <a:rPr lang="it-IT" sz="1900" b="1" dirty="0">
                  <a:solidFill>
                    <a:schemeClr val="bg1"/>
                  </a:solidFill>
                  <a:latin typeface="Calibri" charset="0"/>
                  <a:ea typeface="Calibri" charset="0"/>
                  <a:cs typeface="Calibri" charset="0"/>
                </a:rPr>
                <a:t>Asse 1 </a:t>
              </a:r>
            </a:p>
            <a:p>
              <a:pPr algn="just" eaLnBrk="0" hangingPunct="0">
                <a:spcBef>
                  <a:spcPct val="20000"/>
                </a:spcBef>
                <a:defRPr/>
              </a:pPr>
              <a:endParaRPr lang="it-IT" sz="1900" b="1" dirty="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7" name="Segnaposto contenuto 4"/>
            <p:cNvSpPr txBox="1">
              <a:spLocks/>
            </p:cNvSpPr>
            <p:nvPr/>
          </p:nvSpPr>
          <p:spPr bwMode="auto">
            <a:xfrm>
              <a:off x="3203848" y="5733256"/>
              <a:ext cx="864096" cy="432047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just" eaLnBrk="0" hangingPunct="0">
                <a:spcBef>
                  <a:spcPct val="20000"/>
                </a:spcBef>
                <a:defRPr/>
              </a:pPr>
              <a:r>
                <a:rPr lang="it-IT" sz="1900" b="1" dirty="0">
                  <a:solidFill>
                    <a:schemeClr val="bg1"/>
                  </a:solidFill>
                  <a:latin typeface="Calibri" charset="0"/>
                  <a:ea typeface="Calibri" charset="0"/>
                  <a:cs typeface="Calibri" charset="0"/>
                </a:rPr>
                <a:t>Asse 2 </a:t>
              </a:r>
            </a:p>
            <a:p>
              <a:pPr algn="just" eaLnBrk="0" hangingPunct="0">
                <a:spcBef>
                  <a:spcPct val="20000"/>
                </a:spcBef>
                <a:defRPr/>
              </a:pPr>
              <a:endParaRPr lang="it-IT" sz="1900" b="1" dirty="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8" name="Segnaposto contenuto 4"/>
            <p:cNvSpPr txBox="1">
              <a:spLocks/>
            </p:cNvSpPr>
            <p:nvPr/>
          </p:nvSpPr>
          <p:spPr bwMode="auto">
            <a:xfrm>
              <a:off x="5292080" y="5733256"/>
              <a:ext cx="864096" cy="43204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just" eaLnBrk="0" hangingPunct="0">
                <a:spcBef>
                  <a:spcPct val="20000"/>
                </a:spcBef>
                <a:defRPr/>
              </a:pPr>
              <a:r>
                <a:rPr lang="it-IT" sz="1900" b="1" dirty="0">
                  <a:solidFill>
                    <a:schemeClr val="bg1"/>
                  </a:solidFill>
                  <a:latin typeface="Calibri" charset="0"/>
                  <a:ea typeface="Calibri" charset="0"/>
                  <a:cs typeface="Calibri" charset="0"/>
                </a:rPr>
                <a:t>Asse 3 </a:t>
              </a:r>
            </a:p>
            <a:p>
              <a:pPr algn="just" eaLnBrk="0" hangingPunct="0">
                <a:spcBef>
                  <a:spcPct val="20000"/>
                </a:spcBef>
                <a:defRPr/>
              </a:pPr>
              <a:endParaRPr lang="it-IT" sz="1900" b="1" dirty="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9" name="Segnaposto contenuto 4"/>
            <p:cNvSpPr txBox="1">
              <a:spLocks/>
            </p:cNvSpPr>
            <p:nvPr/>
          </p:nvSpPr>
          <p:spPr bwMode="auto">
            <a:xfrm>
              <a:off x="7524328" y="5733256"/>
              <a:ext cx="864096" cy="432047"/>
            </a:xfrm>
            <a:prstGeom prst="rect">
              <a:avLst/>
            </a:prstGeom>
            <a:solidFill>
              <a:srgbClr val="FFC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just" eaLnBrk="0" hangingPunct="0">
                <a:spcBef>
                  <a:spcPct val="20000"/>
                </a:spcBef>
                <a:defRPr/>
              </a:pPr>
              <a:r>
                <a:rPr lang="it-IT" sz="1900" b="1" dirty="0">
                  <a:solidFill>
                    <a:schemeClr val="bg1"/>
                  </a:solidFill>
                  <a:latin typeface="Calibri" charset="0"/>
                  <a:ea typeface="Calibri" charset="0"/>
                  <a:cs typeface="Calibri" charset="0"/>
                </a:rPr>
                <a:t>Asse 4 </a:t>
              </a:r>
            </a:p>
            <a:p>
              <a:pPr algn="just" eaLnBrk="0" hangingPunct="0">
                <a:spcBef>
                  <a:spcPct val="20000"/>
                </a:spcBef>
                <a:defRPr/>
              </a:pPr>
              <a:endParaRPr lang="it-IT" sz="1900" b="1" dirty="0">
                <a:latin typeface="Calibri" charset="0"/>
                <a:ea typeface="Calibri" charset="0"/>
                <a:cs typeface="Calibri" charset="0"/>
              </a:endParaRPr>
            </a:p>
          </p:txBody>
        </p:sp>
        <p:grpSp>
          <p:nvGrpSpPr>
            <p:cNvPr id="36" name="Gruppo 35"/>
            <p:cNvGrpSpPr/>
            <p:nvPr/>
          </p:nvGrpSpPr>
          <p:grpSpPr>
            <a:xfrm>
              <a:off x="4067944" y="3284984"/>
              <a:ext cx="504056" cy="2665884"/>
              <a:chOff x="4067944" y="3284984"/>
              <a:chExt cx="504056" cy="2665884"/>
            </a:xfrm>
          </p:grpSpPr>
          <p:cxnSp>
            <p:nvCxnSpPr>
              <p:cNvPr id="25" name="Connettore 2 24"/>
              <p:cNvCxnSpPr/>
              <p:nvPr/>
            </p:nvCxnSpPr>
            <p:spPr>
              <a:xfrm rot="10800000">
                <a:off x="4067944" y="5949280"/>
                <a:ext cx="504056" cy="1588"/>
              </a:xfrm>
              <a:prstGeom prst="straightConnector1">
                <a:avLst/>
              </a:prstGeom>
              <a:ln w="38100" cmpd="sng">
                <a:prstDash val="sysDot"/>
                <a:headEnd w="med" len="lg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ttore 1 30"/>
              <p:cNvCxnSpPr/>
              <p:nvPr/>
            </p:nvCxnSpPr>
            <p:spPr>
              <a:xfrm rot="5400000" flipH="1" flipV="1">
                <a:off x="3239852" y="4617132"/>
                <a:ext cx="2664296" cy="0"/>
              </a:xfrm>
              <a:prstGeom prst="line">
                <a:avLst/>
              </a:prstGeom>
              <a:ln w="38100" cmpd="sng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ttore 1 33"/>
              <p:cNvCxnSpPr/>
              <p:nvPr/>
            </p:nvCxnSpPr>
            <p:spPr>
              <a:xfrm rot="10800000">
                <a:off x="4067944" y="3284984"/>
                <a:ext cx="504056" cy="0"/>
              </a:xfrm>
              <a:prstGeom prst="line">
                <a:avLst/>
              </a:prstGeom>
              <a:ln w="38100" cmpd="sng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" name="Gruppo 36"/>
            <p:cNvGrpSpPr/>
            <p:nvPr/>
          </p:nvGrpSpPr>
          <p:grpSpPr>
            <a:xfrm>
              <a:off x="8388424" y="3284984"/>
              <a:ext cx="504056" cy="2665884"/>
              <a:chOff x="4067944" y="3284984"/>
              <a:chExt cx="504056" cy="2665884"/>
            </a:xfrm>
          </p:grpSpPr>
          <p:cxnSp>
            <p:nvCxnSpPr>
              <p:cNvPr id="38" name="Connettore 2 37"/>
              <p:cNvCxnSpPr/>
              <p:nvPr/>
            </p:nvCxnSpPr>
            <p:spPr>
              <a:xfrm rot="10800000">
                <a:off x="4067944" y="5949280"/>
                <a:ext cx="504056" cy="1588"/>
              </a:xfrm>
              <a:prstGeom prst="straightConnector1">
                <a:avLst/>
              </a:prstGeom>
              <a:ln w="38100" cmpd="sng">
                <a:prstDash val="sysDot"/>
                <a:headEnd w="med" len="lg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ttore 1 38"/>
              <p:cNvCxnSpPr/>
              <p:nvPr/>
            </p:nvCxnSpPr>
            <p:spPr>
              <a:xfrm rot="5400000" flipH="1" flipV="1">
                <a:off x="3239852" y="4617132"/>
                <a:ext cx="2664296" cy="0"/>
              </a:xfrm>
              <a:prstGeom prst="line">
                <a:avLst/>
              </a:prstGeom>
              <a:ln w="38100" cmpd="sng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ttore 1 39"/>
              <p:cNvCxnSpPr/>
              <p:nvPr/>
            </p:nvCxnSpPr>
            <p:spPr>
              <a:xfrm rot="10800000">
                <a:off x="4067944" y="3284984"/>
                <a:ext cx="504056" cy="0"/>
              </a:xfrm>
              <a:prstGeom prst="line">
                <a:avLst/>
              </a:prstGeom>
              <a:ln w="38100" cmpd="sng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Gruppo 40"/>
            <p:cNvGrpSpPr/>
            <p:nvPr/>
          </p:nvGrpSpPr>
          <p:grpSpPr>
            <a:xfrm flipH="1">
              <a:off x="4788024" y="3284984"/>
              <a:ext cx="504056" cy="2664296"/>
              <a:chOff x="4067944" y="3284984"/>
              <a:chExt cx="504056" cy="2665884"/>
            </a:xfrm>
          </p:grpSpPr>
          <p:cxnSp>
            <p:nvCxnSpPr>
              <p:cNvPr id="42" name="Connettore 2 41"/>
              <p:cNvCxnSpPr/>
              <p:nvPr/>
            </p:nvCxnSpPr>
            <p:spPr>
              <a:xfrm rot="10800000">
                <a:off x="4067944" y="5949280"/>
                <a:ext cx="504056" cy="1588"/>
              </a:xfrm>
              <a:prstGeom prst="straightConnector1">
                <a:avLst/>
              </a:prstGeom>
              <a:ln w="38100" cmpd="sng">
                <a:prstDash val="sysDot"/>
                <a:headEnd w="med" len="lg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ttore 1 42"/>
              <p:cNvCxnSpPr/>
              <p:nvPr/>
            </p:nvCxnSpPr>
            <p:spPr>
              <a:xfrm rot="5400000" flipH="1" flipV="1">
                <a:off x="3239852" y="4617132"/>
                <a:ext cx="2664296" cy="0"/>
              </a:xfrm>
              <a:prstGeom prst="line">
                <a:avLst/>
              </a:prstGeom>
              <a:ln w="38100" cmpd="sng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ttore 1 43"/>
              <p:cNvCxnSpPr/>
              <p:nvPr/>
            </p:nvCxnSpPr>
            <p:spPr>
              <a:xfrm rot="10800000">
                <a:off x="4067944" y="3284984"/>
                <a:ext cx="504056" cy="0"/>
              </a:xfrm>
              <a:prstGeom prst="line">
                <a:avLst/>
              </a:prstGeom>
              <a:ln w="38100" cmpd="sng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5" name="Gruppo 44"/>
            <p:cNvGrpSpPr/>
            <p:nvPr/>
          </p:nvGrpSpPr>
          <p:grpSpPr>
            <a:xfrm flipH="1">
              <a:off x="395536" y="3212976"/>
              <a:ext cx="504056" cy="2737892"/>
              <a:chOff x="4067944" y="3284984"/>
              <a:chExt cx="504056" cy="2665884"/>
            </a:xfrm>
          </p:grpSpPr>
          <p:cxnSp>
            <p:nvCxnSpPr>
              <p:cNvPr id="46" name="Connettore 2 45"/>
              <p:cNvCxnSpPr/>
              <p:nvPr/>
            </p:nvCxnSpPr>
            <p:spPr>
              <a:xfrm rot="10800000">
                <a:off x="4067944" y="5949280"/>
                <a:ext cx="504056" cy="1588"/>
              </a:xfrm>
              <a:prstGeom prst="straightConnector1">
                <a:avLst/>
              </a:prstGeom>
              <a:ln w="38100" cmpd="sng">
                <a:prstDash val="sysDot"/>
                <a:headEnd w="med" len="lg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ttore 1 46"/>
              <p:cNvCxnSpPr/>
              <p:nvPr/>
            </p:nvCxnSpPr>
            <p:spPr>
              <a:xfrm rot="5400000" flipH="1" flipV="1">
                <a:off x="3239852" y="4617132"/>
                <a:ext cx="2664296" cy="0"/>
              </a:xfrm>
              <a:prstGeom prst="line">
                <a:avLst/>
              </a:prstGeom>
              <a:ln w="38100" cmpd="sng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ttore 1 47"/>
              <p:cNvCxnSpPr/>
              <p:nvPr/>
            </p:nvCxnSpPr>
            <p:spPr>
              <a:xfrm rot="10800000">
                <a:off x="4067944" y="3284984"/>
                <a:ext cx="504056" cy="0"/>
              </a:xfrm>
              <a:prstGeom prst="line">
                <a:avLst/>
              </a:prstGeom>
              <a:ln w="38100" cmpd="sng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7" name="Segnaposto contenuto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43472" y="4737906"/>
            <a:ext cx="9384656" cy="157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7593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Ecosistema PON Metro</a:t>
            </a:r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1864" y="1983924"/>
            <a:ext cx="5502100" cy="388973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457" y="1769206"/>
            <a:ext cx="4494205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17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Attori protagonisti</a:t>
            </a:r>
            <a:endParaRPr lang="it-IT" dirty="0"/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568" y="2189980"/>
            <a:ext cx="7909614" cy="3327253"/>
          </a:xfrm>
        </p:spPr>
      </p:pic>
    </p:spTree>
    <p:extLst>
      <p:ext uri="{BB962C8B-B14F-4D97-AF65-F5344CB8AC3E}">
        <p14:creationId xmlns:p14="http://schemas.microsoft.com/office/powerpoint/2010/main" val="1541184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799856" y="1196752"/>
            <a:ext cx="5410944" cy="608054"/>
          </a:xfrm>
        </p:spPr>
        <p:txBody>
          <a:bodyPr/>
          <a:lstStyle/>
          <a:p>
            <a:r>
              <a:rPr lang="it-IT" dirty="0" smtClean="0"/>
              <a:t>Percorso</a:t>
            </a:r>
            <a:endParaRPr lang="it-IT" dirty="0"/>
          </a:p>
        </p:txBody>
      </p:sp>
      <p:sp>
        <p:nvSpPr>
          <p:cNvPr id="2" name="CasellaDiTesto 1"/>
          <p:cNvSpPr txBox="1"/>
          <p:nvPr/>
        </p:nvSpPr>
        <p:spPr>
          <a:xfrm>
            <a:off x="5991829" y="1713054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496" y="1380786"/>
            <a:ext cx="4772412" cy="4772412"/>
          </a:xfrm>
          <a:prstGeom prst="rect">
            <a:avLst/>
          </a:prstGeom>
        </p:spPr>
      </p:pic>
      <p:sp>
        <p:nvSpPr>
          <p:cNvPr id="6" name="Segnaposto contenuto 4"/>
          <p:cNvSpPr>
            <a:spLocks noGrp="1"/>
          </p:cNvSpPr>
          <p:nvPr>
            <p:ph idx="1"/>
          </p:nvPr>
        </p:nvSpPr>
        <p:spPr>
          <a:xfrm>
            <a:off x="6390576" y="1988840"/>
            <a:ext cx="4313937" cy="4092350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it-IT" sz="1500" b="1" dirty="0"/>
              <a:t>Definizione di una Strategia Urbana</a:t>
            </a:r>
            <a:endParaRPr lang="it-IT" sz="1500" dirty="0"/>
          </a:p>
          <a:p>
            <a:pPr marL="323850"/>
            <a:r>
              <a:rPr lang="it-IT" sz="1500" dirty="0"/>
              <a:t>Analisi dei fabbisogni, riferimento a Piani di Settore, definizione di obiettivi e  target, processo di partecipazione, demarcazione con altri Programmi</a:t>
            </a:r>
          </a:p>
          <a:p>
            <a:endParaRPr lang="it-IT" sz="1500" b="1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it-IT" sz="1500" b="1" dirty="0"/>
              <a:t>Stipula dell’Atto di Delega</a:t>
            </a:r>
          </a:p>
          <a:p>
            <a:pPr marL="323850"/>
            <a:r>
              <a:rPr lang="it-IT" sz="1500" dirty="0"/>
              <a:t>Definizione dei compiti e degli obblighi delle AA.UU</a:t>
            </a:r>
          </a:p>
          <a:p>
            <a:endParaRPr lang="it-IT" sz="1500" b="1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it-IT" sz="1500" b="1" dirty="0"/>
              <a:t>Avvio operazioni </a:t>
            </a:r>
          </a:p>
          <a:p>
            <a:pPr marL="323850"/>
            <a:r>
              <a:rPr lang="it-IT" sz="1500" dirty="0"/>
              <a:t>Selezione delle operazioni (criteri di ammissibilità, valutazione, </a:t>
            </a:r>
            <a:r>
              <a:rPr lang="it-IT" sz="1500" dirty="0" err="1"/>
              <a:t>premialità</a:t>
            </a:r>
            <a:r>
              <a:rPr lang="it-IT" sz="1500" dirty="0"/>
              <a:t>); responsabilità su attuazione e sana gestione finanziaria degli interventi; scambio elettronico dei dati</a:t>
            </a:r>
          </a:p>
        </p:txBody>
      </p:sp>
      <p:sp>
        <p:nvSpPr>
          <p:cNvPr id="7" name="Rettangolo 6"/>
          <p:cNvSpPr/>
          <p:nvPr/>
        </p:nvSpPr>
        <p:spPr>
          <a:xfrm rot="16200000">
            <a:off x="186779" y="4626058"/>
            <a:ext cx="298222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PON METRO  - Modello  </a:t>
            </a:r>
            <a:r>
              <a:rPr lang="it-IT" b="1" dirty="0" err="1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organizzaitvo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921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Impegni</a:t>
            </a:r>
            <a:endParaRPr lang="it-IT" dirty="0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3726" y="548681"/>
            <a:ext cx="6806651" cy="6466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032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Impegni</a:t>
            </a: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4634" y="764704"/>
            <a:ext cx="6031686" cy="6010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6569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Impegni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672" y="697038"/>
            <a:ext cx="5970860" cy="6132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26944"/>
      </p:ext>
    </p:extLst>
  </p:cSld>
  <p:clrMapOvr>
    <a:masterClrMapping/>
  </p:clrMapOvr>
</p:sld>
</file>

<file path=ppt/theme/theme1.xml><?xml version="1.0" encoding="utf-8"?>
<a:theme xmlns:a="http://schemas.openxmlformats.org/drawingml/2006/main" name="1_schema_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schema_slide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schema_slides</Template>
  <TotalTime>190</TotalTime>
  <Words>130</Words>
  <Application>Microsoft Office PowerPoint</Application>
  <PresentationFormat>Widescreen</PresentationFormat>
  <Paragraphs>39</Paragraphs>
  <Slides>11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6" baseType="lpstr">
      <vt:lpstr>ＭＳ Ｐゴシック</vt:lpstr>
      <vt:lpstr>Arial</vt:lpstr>
      <vt:lpstr>Calibri</vt:lpstr>
      <vt:lpstr>Wingdings</vt:lpstr>
      <vt:lpstr>1_schema_slides</vt:lpstr>
      <vt:lpstr>Presentazione standard di PowerPoint</vt:lpstr>
      <vt:lpstr>Contesto</vt:lpstr>
      <vt:lpstr>Driver</vt:lpstr>
      <vt:lpstr>Ecosistema PON Metro</vt:lpstr>
      <vt:lpstr>Attori protagonisti</vt:lpstr>
      <vt:lpstr>Percorso</vt:lpstr>
      <vt:lpstr>Impegni</vt:lpstr>
      <vt:lpstr>Impegni</vt:lpstr>
      <vt:lpstr>Impegni</vt:lpstr>
      <vt:lpstr>Circuito</vt:lpstr>
      <vt:lpstr>Presentazione standard di PowerPoint</vt:lpstr>
    </vt:vector>
  </TitlesOfParts>
  <Company>Regione Basilicata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INFORMAZIONE E PUBBLICITA’</dc:title>
  <dc:creator>Administrator [NOME-CF17FBA34A]</dc:creator>
  <cp:lastModifiedBy>antonio scarola</cp:lastModifiedBy>
  <cp:revision>772</cp:revision>
  <cp:lastPrinted>2012-06-05T07:01:39Z</cp:lastPrinted>
  <dcterms:created xsi:type="dcterms:W3CDTF">2010-07-07T07:39:51Z</dcterms:created>
  <dcterms:modified xsi:type="dcterms:W3CDTF">2017-05-11T07:29:15Z</dcterms:modified>
</cp:coreProperties>
</file>