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14"/>
  </p:notesMasterIdLst>
  <p:handoutMasterIdLst>
    <p:handoutMasterId r:id="rId15"/>
  </p:handoutMasterIdLst>
  <p:sldIdLst>
    <p:sldId id="415" r:id="rId2"/>
    <p:sldId id="431" r:id="rId3"/>
    <p:sldId id="426" r:id="rId4"/>
    <p:sldId id="433" r:id="rId5"/>
    <p:sldId id="432" r:id="rId6"/>
    <p:sldId id="414" r:id="rId7"/>
    <p:sldId id="418" r:id="rId8"/>
    <p:sldId id="417" r:id="rId9"/>
    <p:sldId id="420" r:id="rId10"/>
    <p:sldId id="419" r:id="rId11"/>
    <p:sldId id="413" r:id="rId12"/>
    <p:sldId id="429" r:id="rId13"/>
  </p:sldIdLst>
  <p:sldSz cx="12192000" cy="6858000"/>
  <p:notesSz cx="9874250" cy="6797675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1">
          <p15:clr>
            <a:srgbClr val="A4A3A4"/>
          </p15:clr>
        </p15:guide>
        <p15:guide id="2" pos="311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66"/>
    <a:srgbClr val="FFFFCC"/>
    <a:srgbClr val="00A3DB"/>
    <a:srgbClr val="F8F8F8"/>
    <a:srgbClr val="E8E8E8"/>
    <a:srgbClr val="E4E4E4"/>
    <a:srgbClr val="004393"/>
    <a:srgbClr val="D5D5D5"/>
    <a:srgbClr val="32B1DC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569" autoAdjust="0"/>
    <p:restoredTop sz="85199" autoAdjust="0"/>
  </p:normalViewPr>
  <p:slideViewPr>
    <p:cSldViewPr>
      <p:cViewPr varScale="1">
        <p:scale>
          <a:sx n="116" d="100"/>
          <a:sy n="116" d="100"/>
        </p:scale>
        <p:origin x="474" y="1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07" d="100"/>
          <a:sy n="107" d="100"/>
        </p:scale>
        <p:origin x="-336" y="-78"/>
      </p:cViewPr>
      <p:guideLst>
        <p:guide orient="horz" pos="2141"/>
        <p:guide pos="311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9918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5592027" y="0"/>
            <a:ext cx="4279918" cy="339884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DCF14E7F-BCCC-4C1B-8511-82A02E4E80E8}" type="datetimeFigureOut">
              <a:rPr lang="it-IT" altLang="it-IT"/>
              <a:pPr>
                <a:defRPr/>
              </a:pPr>
              <a:t>11/05/2017</a:t>
            </a:fld>
            <a:endParaRPr lang="it-IT" alt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6456699"/>
            <a:ext cx="4279918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5592027" y="6456699"/>
            <a:ext cx="4279918" cy="339884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7F57CB29-99D7-4591-AC44-7F26A2EC3320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146093109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9918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5592027" y="0"/>
            <a:ext cx="4279918" cy="339884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FEA0DA61-2E36-4DAE-A672-F0D30E9A12AA}" type="datetimeFigureOut">
              <a:rPr lang="it-IT" altLang="it-IT"/>
              <a:pPr>
                <a:defRPr/>
              </a:pPr>
              <a:t>11/05/2017</a:t>
            </a:fld>
            <a:endParaRPr lang="it-IT" alt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974850" y="425450"/>
            <a:ext cx="5924550" cy="3333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it-IT" noProof="0" dirty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18006" y="3876424"/>
            <a:ext cx="8638239" cy="24108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noProof="0" dirty="0"/>
              <a:t>Fare clic per modificare stili del testo dello schema</a:t>
            </a:r>
          </a:p>
          <a:p>
            <a:pPr lvl="1"/>
            <a:r>
              <a:rPr lang="it-IT" noProof="0" dirty="0"/>
              <a:t>Secondo livello</a:t>
            </a:r>
          </a:p>
          <a:p>
            <a:pPr lvl="2"/>
            <a:r>
              <a:rPr lang="it-IT" noProof="0" dirty="0"/>
              <a:t>Terzo livello</a:t>
            </a:r>
          </a:p>
          <a:p>
            <a:pPr lvl="3"/>
            <a:r>
              <a:rPr lang="it-IT" noProof="0" dirty="0"/>
              <a:t>Quarto livello</a:t>
            </a:r>
          </a:p>
          <a:p>
            <a:pPr lvl="4"/>
            <a:r>
              <a:rPr lang="it-IT" noProof="0" dirty="0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6456699"/>
            <a:ext cx="4279918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it-IT" dirty="0"/>
              <a:t>assessorato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5592027" y="6456699"/>
            <a:ext cx="4279918" cy="339884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0BCA7EB0-93E0-48CB-ABC4-C4CBC4993B05}" type="slidenum">
              <a:rPr lang="it-IT" altLang="it-IT" smtClean="0"/>
              <a:pPr>
                <a:defRPr/>
              </a:pPr>
              <a:t>‹N›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4053067767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974850" y="425450"/>
            <a:ext cx="5924550" cy="333375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BCA7EB0-93E0-48CB-ABC4-C4CBC4993B05}" type="slidenum">
              <a:rPr lang="it-IT" altLang="it-IT" smtClean="0"/>
              <a:pPr>
                <a:defRPr/>
              </a:pPr>
              <a:t>1</a:t>
            </a:fld>
            <a:endParaRPr lang="it-IT" alt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assessorato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001054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974850" y="425450"/>
            <a:ext cx="5924550" cy="333375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BCA7EB0-93E0-48CB-ABC4-C4CBC4993B05}" type="slidenum">
              <a:rPr lang="it-IT" altLang="it-IT" smtClean="0"/>
              <a:pPr>
                <a:defRPr/>
              </a:pPr>
              <a:t>3</a:t>
            </a:fld>
            <a:endParaRPr lang="it-IT" alt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assessorato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136180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974850" y="425450"/>
            <a:ext cx="5924550" cy="333375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BCA7EB0-93E0-48CB-ABC4-C4CBC4993B05}" type="slidenum">
              <a:rPr lang="it-IT" altLang="it-IT" smtClean="0"/>
              <a:pPr>
                <a:defRPr/>
              </a:pPr>
              <a:t>4</a:t>
            </a:fld>
            <a:endParaRPr lang="it-IT" alt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assessorato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64161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974850" y="425450"/>
            <a:ext cx="5924550" cy="333375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BF2786-A8DB-4BD9-900D-5945BFEFE378}" type="slidenum">
              <a:rPr lang="it-IT" smtClean="0"/>
              <a:pPr>
                <a:defRPr/>
              </a:pPr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324474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974850" y="425450"/>
            <a:ext cx="5924550" cy="333375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BCA7EB0-93E0-48CB-ABC4-C4CBC4993B05}" type="slidenum">
              <a:rPr lang="it-IT" altLang="it-IT" smtClean="0"/>
              <a:pPr>
                <a:defRPr/>
              </a:pPr>
              <a:t>12</a:t>
            </a:fld>
            <a:endParaRPr lang="it-IT" alt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assessorato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386565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ChangeArrowheads="1"/>
          </p:cNvSpPr>
          <p:nvPr userDrawn="1"/>
        </p:nvSpPr>
        <p:spPr bwMode="auto">
          <a:xfrm>
            <a:off x="960967" y="757238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endParaRPr lang="it-IT" altLang="it-IT" sz="1800"/>
          </a:p>
        </p:txBody>
      </p:sp>
      <p:sp>
        <p:nvSpPr>
          <p:cNvPr id="3" name="Rectangle 14"/>
          <p:cNvSpPr>
            <a:spLocks noChangeArrowheads="1"/>
          </p:cNvSpPr>
          <p:nvPr userDrawn="1"/>
        </p:nvSpPr>
        <p:spPr bwMode="auto">
          <a:xfrm>
            <a:off x="5759451" y="768350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endParaRPr lang="it-IT" altLang="it-IT" sz="1800"/>
          </a:p>
        </p:txBody>
      </p:sp>
      <p:pic>
        <p:nvPicPr>
          <p:cNvPr id="5" name="Immagin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12240679" cy="6912813"/>
          </a:xfrm>
          <a:prstGeom prst="rect">
            <a:avLst/>
          </a:prstGeom>
        </p:spPr>
      </p:pic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0" y="1412776"/>
            <a:ext cx="10972800" cy="444598"/>
          </a:xfrm>
        </p:spPr>
        <p:txBody>
          <a:bodyPr/>
          <a:lstStyle>
            <a:lvl1pPr algn="r">
              <a:defRPr sz="3200" b="1" i="0">
                <a:solidFill>
                  <a:srgbClr val="00A3DB"/>
                </a:solidFill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it-IT" dirty="0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 hasCustomPrompt="1"/>
          </p:nvPr>
        </p:nvSpPr>
        <p:spPr>
          <a:xfrm>
            <a:off x="609600" y="1928814"/>
            <a:ext cx="10972800" cy="3857625"/>
          </a:xfrm>
        </p:spPr>
        <p:txBody>
          <a:bodyPr/>
          <a:lstStyle>
            <a:lvl1pPr>
              <a:defRPr sz="2200">
                <a:latin typeface="Calibri" charset="0"/>
                <a:ea typeface="Calibri" charset="0"/>
                <a:cs typeface="Calibri" charset="0"/>
              </a:defRPr>
            </a:lvl1pPr>
            <a:lvl2pPr>
              <a:defRPr sz="2000">
                <a:latin typeface="Calibri" charset="0"/>
                <a:ea typeface="Calibri" charset="0"/>
                <a:cs typeface="Calibri" charset="0"/>
              </a:defRPr>
            </a:lvl2pPr>
            <a:lvl3pPr>
              <a:defRPr>
                <a:latin typeface="Calibri" charset="0"/>
                <a:ea typeface="Calibri" charset="0"/>
                <a:cs typeface="Calibri" charset="0"/>
              </a:defRPr>
            </a:lvl3pPr>
            <a:lvl4pPr>
              <a:defRPr>
                <a:latin typeface="Calibri" charset="0"/>
                <a:ea typeface="Calibri" charset="0"/>
                <a:cs typeface="Calibri" charset="0"/>
              </a:defRPr>
            </a:lvl4pPr>
            <a:lvl5pPr>
              <a:defRPr>
                <a:latin typeface="Calibri" charset="0"/>
                <a:ea typeface="Calibri" charset="0"/>
                <a:cs typeface="Calibri" charset="0"/>
              </a:defRPr>
            </a:lvl5pPr>
          </a:lstStyle>
          <a:p>
            <a:pPr lvl="0"/>
            <a:r>
              <a:rPr lang="it-IT" dirty="0" err="1"/>
              <a:t>tttt</a:t>
            </a:r>
            <a:endParaRPr lang="it-IT" dirty="0"/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 err="1"/>
              <a:t>tttttt</a:t>
            </a:r>
            <a:endParaRPr lang="it-IT" dirty="0"/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9" name="CasellaDiTesto 8"/>
          <p:cNvSpPr txBox="1"/>
          <p:nvPr userDrawn="1"/>
        </p:nvSpPr>
        <p:spPr>
          <a:xfrm>
            <a:off x="1928038" y="6528392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sz="140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Segnaposto piè di pagina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Segnaposto numero diapositiva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9DC350-5F89-4561-91E8-EFEBA63D61F5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97246508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5" cstate="print">
            <a:alphaModFix amt="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263546"/>
            <a:ext cx="12191999" cy="3594454"/>
          </a:xfrm>
          <a:prstGeom prst="rect">
            <a:avLst/>
          </a:prstGeom>
        </p:spPr>
      </p:pic>
      <p:sp>
        <p:nvSpPr>
          <p:cNvPr id="1026" name="Segnaposto titolo 1"/>
          <p:cNvSpPr>
            <a:spLocks noGrp="1"/>
          </p:cNvSpPr>
          <p:nvPr>
            <p:ph type="title"/>
          </p:nvPr>
        </p:nvSpPr>
        <p:spPr bwMode="auto">
          <a:xfrm>
            <a:off x="609600" y="1412776"/>
            <a:ext cx="1097280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dirty="0"/>
              <a:t>Click to </a:t>
            </a:r>
            <a:r>
              <a:rPr lang="it-IT" altLang="it-IT" dirty="0" err="1"/>
              <a:t>edit</a:t>
            </a:r>
            <a:r>
              <a:rPr lang="it-IT" altLang="it-IT" dirty="0"/>
              <a:t> Master </a:t>
            </a:r>
            <a:r>
              <a:rPr lang="it-IT" altLang="it-IT" dirty="0" err="1"/>
              <a:t>title</a:t>
            </a:r>
            <a:r>
              <a:rPr lang="it-IT" altLang="it-IT" dirty="0"/>
              <a:t> style</a:t>
            </a:r>
          </a:p>
        </p:txBody>
      </p:sp>
      <p:sp>
        <p:nvSpPr>
          <p:cNvPr id="1027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609600" y="2075861"/>
            <a:ext cx="10972800" cy="3710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dirty="0"/>
              <a:t>Click to </a:t>
            </a:r>
            <a:r>
              <a:rPr lang="it-IT" altLang="it-IT" dirty="0" err="1"/>
              <a:t>edit</a:t>
            </a:r>
            <a:r>
              <a:rPr lang="it-IT" altLang="it-IT" dirty="0"/>
              <a:t> Master text </a:t>
            </a:r>
            <a:r>
              <a:rPr lang="it-IT" altLang="it-IT" dirty="0" err="1"/>
              <a:t>styles</a:t>
            </a:r>
            <a:endParaRPr lang="it-IT" altLang="it-IT" dirty="0"/>
          </a:p>
          <a:p>
            <a:pPr lvl="1"/>
            <a:r>
              <a:rPr lang="it-IT" altLang="it-IT" dirty="0"/>
              <a:t>Second </a:t>
            </a:r>
            <a:r>
              <a:rPr lang="it-IT" altLang="it-IT" dirty="0" err="1"/>
              <a:t>level</a:t>
            </a:r>
            <a:endParaRPr lang="it-IT" altLang="it-IT" dirty="0"/>
          </a:p>
          <a:p>
            <a:pPr lvl="2"/>
            <a:r>
              <a:rPr lang="it-IT" altLang="it-IT" dirty="0"/>
              <a:t>Third </a:t>
            </a:r>
            <a:r>
              <a:rPr lang="it-IT" altLang="it-IT" dirty="0" err="1"/>
              <a:t>level</a:t>
            </a:r>
            <a:endParaRPr lang="it-IT" altLang="it-IT" dirty="0"/>
          </a:p>
          <a:p>
            <a:pPr lvl="3"/>
            <a:r>
              <a:rPr lang="it-IT" altLang="it-IT" dirty="0" err="1"/>
              <a:t>Fourth</a:t>
            </a:r>
            <a:r>
              <a:rPr lang="it-IT" altLang="it-IT" dirty="0"/>
              <a:t> </a:t>
            </a:r>
            <a:r>
              <a:rPr lang="it-IT" altLang="it-IT" dirty="0" err="1"/>
              <a:t>level</a:t>
            </a:r>
            <a:endParaRPr lang="it-IT" altLang="it-IT" dirty="0"/>
          </a:p>
          <a:p>
            <a:pPr lvl="4"/>
            <a:r>
              <a:rPr lang="it-IT" altLang="it-IT" dirty="0" err="1"/>
              <a:t>Fifth</a:t>
            </a:r>
            <a:r>
              <a:rPr lang="it-IT" altLang="it-IT" dirty="0"/>
              <a:t> </a:t>
            </a:r>
            <a:r>
              <a:rPr lang="it-IT" altLang="it-IT" dirty="0" err="1"/>
              <a:t>level</a:t>
            </a:r>
            <a:endParaRPr lang="it-IT" altLang="it-IT" dirty="0"/>
          </a:p>
        </p:txBody>
      </p:sp>
      <p:sp>
        <p:nvSpPr>
          <p:cNvPr id="1031" name="Rettangolo 10"/>
          <p:cNvSpPr>
            <a:spLocks noChangeArrowheads="1"/>
          </p:cNvSpPr>
          <p:nvPr userDrawn="1"/>
        </p:nvSpPr>
        <p:spPr bwMode="auto">
          <a:xfrm>
            <a:off x="539261" y="6392362"/>
            <a:ext cx="38985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FFFE4E04-CB5A-4395-925D-EDFB03F1C6BC}" type="slidenum">
              <a:rPr lang="it-IT" altLang="it-IT" sz="1200" b="0" smtClean="0">
                <a:solidFill>
                  <a:srgbClr val="7F7F7F"/>
                </a:solidFill>
                <a:latin typeface="Calibri" charset="0"/>
                <a:ea typeface="Calibri" charset="0"/>
                <a:cs typeface="Calibri" charset="0"/>
              </a:rPr>
              <a:pPr eaLnBrk="1" hangingPunct="1">
                <a:defRPr/>
              </a:pPr>
              <a:t>‹N›</a:t>
            </a:fld>
            <a:endParaRPr lang="it-IT" altLang="it-IT" sz="1200" b="0" dirty="0"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3" name="Immagine 2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" y="1"/>
            <a:ext cx="12191985" cy="1281129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" y="11089"/>
            <a:ext cx="12191976" cy="1281129"/>
          </a:xfrm>
          <a:prstGeom prst="rect">
            <a:avLst/>
          </a:prstGeom>
        </p:spPr>
      </p:pic>
      <p:sp>
        <p:nvSpPr>
          <p:cNvPr id="10" name="CasellaDiTesto 9"/>
          <p:cNvSpPr txBox="1"/>
          <p:nvPr userDrawn="1"/>
        </p:nvSpPr>
        <p:spPr>
          <a:xfrm>
            <a:off x="1007435" y="6453916"/>
            <a:ext cx="38404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dirty="0">
                <a:solidFill>
                  <a:srgbClr val="00A3DB"/>
                </a:solidFill>
                <a:latin typeface="+mj-lt"/>
              </a:rPr>
              <a:t>Mario Calabrese | PON Metro 2014/2020 </a:t>
            </a:r>
            <a:r>
              <a:rPr lang="it-IT" sz="800" kern="1200" dirty="0">
                <a:solidFill>
                  <a:srgbClr val="00A3DB"/>
                </a:solidFill>
                <a:latin typeface="Arial" charset="0"/>
                <a:ea typeface="ＭＳ Ｐゴシック" pitchFamily="34" charset="-128"/>
                <a:cs typeface="+mn-cs"/>
              </a:rPr>
              <a:t>|</a:t>
            </a:r>
            <a:r>
              <a:rPr lang="it-IT" sz="800" dirty="0">
                <a:solidFill>
                  <a:srgbClr val="00A3DB"/>
                </a:solidFill>
                <a:latin typeface="+mj-lt"/>
              </a:rPr>
              <a:t> Comune di Napoli</a:t>
            </a:r>
          </a:p>
        </p:txBody>
      </p:sp>
      <p:sp>
        <p:nvSpPr>
          <p:cNvPr id="11" name="CasellaDiTesto 10"/>
          <p:cNvSpPr txBox="1"/>
          <p:nvPr userDrawn="1"/>
        </p:nvSpPr>
        <p:spPr>
          <a:xfrm>
            <a:off x="9648395" y="6453916"/>
            <a:ext cx="20162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dirty="0">
                <a:solidFill>
                  <a:srgbClr val="00A3DB"/>
                </a:solidFill>
                <a:latin typeface="+mj-lt"/>
              </a:rPr>
              <a:t>Napoli </a:t>
            </a:r>
            <a:r>
              <a:rPr lang="it-IT" sz="800" kern="1200" dirty="0">
                <a:solidFill>
                  <a:srgbClr val="00A3DB"/>
                </a:solidFill>
                <a:latin typeface="Arial" charset="0"/>
                <a:ea typeface="ＭＳ Ｐゴシック" pitchFamily="34" charset="-128"/>
                <a:cs typeface="+mn-cs"/>
              </a:rPr>
              <a:t>|</a:t>
            </a:r>
            <a:r>
              <a:rPr lang="it-IT" sz="800" dirty="0">
                <a:solidFill>
                  <a:srgbClr val="00A3DB"/>
                </a:solidFill>
                <a:latin typeface="+mj-lt"/>
              </a:rPr>
              <a:t> 11 maggio 2017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</p:sldLayoutIdLst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2800" b="1" i="1" kern="1200">
          <a:solidFill>
            <a:srgbClr val="00A3DB"/>
          </a:solidFill>
          <a:latin typeface="Calibri" charset="0"/>
          <a:ea typeface="Calibri" charset="0"/>
          <a:cs typeface="Calibri" charset="0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91C6"/>
          </a:solidFill>
          <a:latin typeface="Arial" charset="0"/>
          <a:ea typeface="ＭＳ Ｐゴシック" charset="0"/>
          <a:cs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91C6"/>
          </a:solidFill>
          <a:latin typeface="Arial" charset="0"/>
          <a:ea typeface="ＭＳ Ｐゴシック" charset="0"/>
          <a:cs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91C6"/>
          </a:solidFill>
          <a:latin typeface="Arial" charset="0"/>
          <a:ea typeface="ＭＳ Ｐゴシック" charset="0"/>
          <a:cs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91C6"/>
          </a:solidFill>
          <a:latin typeface="Arial" charset="0"/>
          <a:ea typeface="ＭＳ Ｐゴシック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0" indent="0" algn="l" rtl="0" eaLnBrk="0" fontAlgn="base" hangingPunct="0">
        <a:spcBef>
          <a:spcPct val="20000"/>
        </a:spcBef>
        <a:spcAft>
          <a:spcPct val="0"/>
        </a:spcAft>
        <a:buFont typeface="Arial" charset="0"/>
        <a:buNone/>
        <a:defRPr sz="2000" kern="1200">
          <a:solidFill>
            <a:schemeClr val="tx1"/>
          </a:solidFill>
          <a:latin typeface="Calibri" charset="0"/>
          <a:ea typeface="Calibri" charset="0"/>
          <a:cs typeface="Calibri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800" kern="1200">
          <a:solidFill>
            <a:schemeClr val="tx1"/>
          </a:solidFill>
          <a:latin typeface="Calibri" charset="0"/>
          <a:ea typeface="Calibri" charset="0"/>
          <a:cs typeface="Calibri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Calibri" charset="0"/>
          <a:ea typeface="Calibri" charset="0"/>
          <a:cs typeface="Calibri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400" kern="1200">
          <a:solidFill>
            <a:schemeClr val="tx1"/>
          </a:solidFill>
          <a:latin typeface="Calibri" charset="0"/>
          <a:ea typeface="Calibri" charset="0"/>
          <a:cs typeface="Calibri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300" kern="1200">
          <a:solidFill>
            <a:schemeClr val="tx1"/>
          </a:solidFill>
          <a:latin typeface="Calibri" charset="0"/>
          <a:ea typeface="Calibri" charset="0"/>
          <a:cs typeface="Calibri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gif"/><Relationship Id="rId7" Type="http://schemas.openxmlformats.org/officeDocument/2006/relationships/image" Target="../media/image24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jpeg"/><Relationship Id="rId10" Type="http://schemas.openxmlformats.org/officeDocument/2006/relationships/image" Target="../media/image27.gif"/><Relationship Id="rId4" Type="http://schemas.openxmlformats.org/officeDocument/2006/relationships/image" Target="../media/image21.png"/><Relationship Id="rId9" Type="http://schemas.openxmlformats.org/officeDocument/2006/relationships/image" Target="../media/image26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 cstate="print">
            <a:alphaModFix amt="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981200" y="1412776"/>
            <a:ext cx="8507288" cy="444598"/>
          </a:xfrm>
        </p:spPr>
        <p:txBody>
          <a:bodyPr/>
          <a:lstStyle/>
          <a:p>
            <a:r>
              <a:rPr lang="it-IT" dirty="0"/>
              <a:t>PON Metro 2014-2020 Mobilità sostenibile e ITS</a:t>
            </a:r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912813"/>
          </a:xfrm>
          <a:prstGeom prst="rect">
            <a:avLst/>
          </a:prstGeom>
        </p:spPr>
      </p:pic>
      <p:sp>
        <p:nvSpPr>
          <p:cNvPr id="10" name="CasellaDiTesto 9"/>
          <p:cNvSpPr txBox="1"/>
          <p:nvPr/>
        </p:nvSpPr>
        <p:spPr>
          <a:xfrm>
            <a:off x="2351584" y="2060848"/>
            <a:ext cx="6336704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0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Il PON Metro 2014-2020</a:t>
            </a:r>
          </a:p>
          <a:p>
            <a:r>
              <a:rPr lang="it-IT" sz="40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Comune di Napoli</a:t>
            </a:r>
          </a:p>
          <a:p>
            <a:endParaRPr lang="it-IT" sz="400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it-IT" sz="2800" dirty="0">
                <a:solidFill>
                  <a:srgbClr val="FFCC66"/>
                </a:solidFill>
                <a:latin typeface="Calibri" pitchFamily="34" charset="0"/>
                <a:cs typeface="Calibri" pitchFamily="34" charset="0"/>
              </a:rPr>
              <a:t>Mario Calabrese</a:t>
            </a:r>
          </a:p>
          <a:p>
            <a:r>
              <a:rPr lang="it-IT" sz="2800" dirty="0">
                <a:solidFill>
                  <a:srgbClr val="FFCC66"/>
                </a:solidFill>
                <a:latin typeface="Calibri" pitchFamily="34" charset="0"/>
                <a:cs typeface="Calibri" pitchFamily="34" charset="0"/>
              </a:rPr>
              <a:t>Assessore Infrastrutture, LL.PP. e Mobilità</a:t>
            </a:r>
          </a:p>
          <a:p>
            <a:endParaRPr lang="it-IT" sz="180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endParaRPr lang="it-IT" sz="180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egnaposto contenuto 2"/>
          <p:cNvSpPr>
            <a:spLocks noGrp="1"/>
          </p:cNvSpPr>
          <p:nvPr>
            <p:ph idx="1"/>
          </p:nvPr>
        </p:nvSpPr>
        <p:spPr>
          <a:xfrm>
            <a:off x="1703512" y="2348881"/>
            <a:ext cx="4248472" cy="3569593"/>
          </a:xfrm>
        </p:spPr>
        <p:txBody>
          <a:bodyPr/>
          <a:lstStyle/>
          <a:p>
            <a:pPr lvl="0" algn="just"/>
            <a:r>
              <a:rPr lang="it-IT" dirty="0"/>
              <a:t>Installazione di sistemi di lettura del QR code e delle carte di credito </a:t>
            </a:r>
            <a:r>
              <a:rPr lang="it-IT" dirty="0" err="1"/>
              <a:t>contactless</a:t>
            </a:r>
            <a:r>
              <a:rPr lang="it-IT" dirty="0"/>
              <a:t> in ogni stazione della rete su ferro ANM e rinnovamento delle validatrici di bordo (</a:t>
            </a:r>
            <a:r>
              <a:rPr lang="it-IT" dirty="0" err="1"/>
              <a:t>contacless+magnetico</a:t>
            </a:r>
            <a:r>
              <a:rPr lang="it-IT" dirty="0"/>
              <a:t>) dei mezzi di superficie (autobus, filobus e tram) gestiti da ANM e CTP.</a:t>
            </a:r>
          </a:p>
          <a:p>
            <a:endParaRPr lang="it-IT" dirty="0"/>
          </a:p>
          <a:p>
            <a:pPr algn="just"/>
            <a:endParaRPr lang="it-IT" dirty="0"/>
          </a:p>
        </p:txBody>
      </p:sp>
      <p:pic>
        <p:nvPicPr>
          <p:cNvPr id="7" name="Immagine 6" descr="Immagine correlata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12024" y="2636913"/>
            <a:ext cx="1100510" cy="2303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magine 7" descr="Risultati immagini per scambio centrale attraverso le validatrici bus"/>
          <p:cNvPicPr/>
          <p:nvPr/>
        </p:nvPicPr>
        <p:blipFill rotWithShape="1">
          <a:blip r:embed="rId3" cstate="print"/>
          <a:srcRect l="12693" r="16508"/>
          <a:stretch/>
        </p:blipFill>
        <p:spPr bwMode="auto">
          <a:xfrm>
            <a:off x="7752184" y="2636912"/>
            <a:ext cx="2664296" cy="2303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olo 3"/>
          <p:cNvSpPr txBox="1"/>
          <p:nvPr/>
        </p:nvSpPr>
        <p:spPr>
          <a:xfrm>
            <a:off x="1524000" y="1292401"/>
            <a:ext cx="9144000" cy="507895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0" tIns="0" rIns="0" bIns="0" anchor="ctr" anchorCtr="1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800" b="1" i="1" dirty="0">
                <a:solidFill>
                  <a:srgbClr val="000000"/>
                </a:solidFill>
                <a:ea typeface="Microsoft YaHei" pitchFamily="34"/>
                <a:cs typeface="Mangal" pitchFamily="18"/>
              </a:rPr>
              <a:t>Dematerializzare i pagamenti per i servizi di mobilità (2)</a:t>
            </a:r>
          </a:p>
        </p:txBody>
      </p:sp>
    </p:spTree>
    <p:extLst>
      <p:ext uri="{BB962C8B-B14F-4D97-AF65-F5344CB8AC3E}">
        <p14:creationId xmlns:p14="http://schemas.microsoft.com/office/powerpoint/2010/main" val="1758994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524000" y="1292400"/>
            <a:ext cx="9144000" cy="444598"/>
          </a:xfrm>
          <a:gradFill>
            <a:gsLst>
              <a:gs pos="0">
                <a:schemeClr val="accent1">
                  <a:tint val="50000"/>
                  <a:satMod val="300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  <a:lin ang="16200000" scaled="1"/>
          </a:gradFill>
        </p:spPr>
        <p:txBody>
          <a:bodyPr/>
          <a:lstStyle/>
          <a:p>
            <a:pPr algn="ctr"/>
            <a:r>
              <a:rPr lang="it-IT" dirty="0">
                <a:solidFill>
                  <a:srgbClr val="00A3DB"/>
                </a:solidFill>
              </a:rPr>
              <a:t>Architettura</a:t>
            </a:r>
          </a:p>
        </p:txBody>
      </p:sp>
      <p:sp>
        <p:nvSpPr>
          <p:cNvPr id="8" name="Rettangolo arrotondato 7"/>
          <p:cNvSpPr/>
          <p:nvPr/>
        </p:nvSpPr>
        <p:spPr>
          <a:xfrm>
            <a:off x="5519936" y="2564904"/>
            <a:ext cx="158417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28" name="Connettore 2 27"/>
          <p:cNvCxnSpPr>
            <a:cxnSpLocks/>
            <a:stCxn id="49" idx="0"/>
            <a:endCxn id="8" idx="2"/>
          </p:cNvCxnSpPr>
          <p:nvPr/>
        </p:nvCxnSpPr>
        <p:spPr>
          <a:xfrm flipV="1">
            <a:off x="6312024" y="3068960"/>
            <a:ext cx="0" cy="7920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0" name="Connettore 2 29"/>
          <p:cNvCxnSpPr>
            <a:stCxn id="47" idx="3"/>
            <a:endCxn id="53" idx="1"/>
          </p:cNvCxnSpPr>
          <p:nvPr/>
        </p:nvCxnSpPr>
        <p:spPr>
          <a:xfrm>
            <a:off x="7320136" y="2826514"/>
            <a:ext cx="648072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3" name="Connettore 2 32"/>
          <p:cNvCxnSpPr>
            <a:endCxn id="47" idx="1"/>
          </p:cNvCxnSpPr>
          <p:nvPr/>
        </p:nvCxnSpPr>
        <p:spPr>
          <a:xfrm>
            <a:off x="4511824" y="2816932"/>
            <a:ext cx="936104" cy="958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6" name="Connettore 2 35"/>
          <p:cNvCxnSpPr>
            <a:endCxn id="54" idx="2"/>
          </p:cNvCxnSpPr>
          <p:nvPr/>
        </p:nvCxnSpPr>
        <p:spPr>
          <a:xfrm flipH="1" flipV="1">
            <a:off x="3575720" y="3088124"/>
            <a:ext cx="1584176" cy="106095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9" name="Connettore 2 38"/>
          <p:cNvCxnSpPr>
            <a:cxnSpLocks/>
            <a:endCxn id="59" idx="3"/>
          </p:cNvCxnSpPr>
          <p:nvPr/>
        </p:nvCxnSpPr>
        <p:spPr>
          <a:xfrm flipH="1">
            <a:off x="3719736" y="4149081"/>
            <a:ext cx="1440160" cy="8188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3" name="Connettore 2 42"/>
          <p:cNvCxnSpPr>
            <a:stCxn id="60" idx="1"/>
          </p:cNvCxnSpPr>
          <p:nvPr/>
        </p:nvCxnSpPr>
        <p:spPr>
          <a:xfrm flipH="1" flipV="1">
            <a:off x="7464152" y="4149082"/>
            <a:ext cx="1008112" cy="18899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7" name="CasellaDiTesto 46"/>
          <p:cNvSpPr txBox="1"/>
          <p:nvPr/>
        </p:nvSpPr>
        <p:spPr>
          <a:xfrm>
            <a:off x="5447928" y="2564904"/>
            <a:ext cx="1872208" cy="52322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dirty="0"/>
              <a:t>Gestione flotte TPL</a:t>
            </a:r>
          </a:p>
          <a:p>
            <a:pPr algn="ctr"/>
            <a:r>
              <a:rPr lang="it-IT" dirty="0"/>
              <a:t>AVM</a:t>
            </a:r>
          </a:p>
        </p:txBody>
      </p:sp>
      <p:sp>
        <p:nvSpPr>
          <p:cNvPr id="49" name="CasellaDiTesto 48"/>
          <p:cNvSpPr txBox="1"/>
          <p:nvPr/>
        </p:nvSpPr>
        <p:spPr>
          <a:xfrm>
            <a:off x="5159896" y="3861048"/>
            <a:ext cx="2304256" cy="5220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dirty="0"/>
              <a:t>Centrale della </a:t>
            </a:r>
          </a:p>
          <a:p>
            <a:pPr algn="ctr"/>
            <a:r>
              <a:rPr lang="it-IT" dirty="0"/>
              <a:t>mobilità</a:t>
            </a:r>
          </a:p>
        </p:txBody>
      </p:sp>
      <p:sp>
        <p:nvSpPr>
          <p:cNvPr id="53" name="CasellaDiTesto 52"/>
          <p:cNvSpPr txBox="1"/>
          <p:nvPr/>
        </p:nvSpPr>
        <p:spPr>
          <a:xfrm>
            <a:off x="7968208" y="2564904"/>
            <a:ext cx="1872208" cy="52322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dirty="0"/>
              <a:t>Bigliettazione </a:t>
            </a:r>
          </a:p>
          <a:p>
            <a:pPr algn="ctr"/>
            <a:r>
              <a:rPr lang="it-IT" dirty="0"/>
              <a:t>de materializzata</a:t>
            </a:r>
          </a:p>
        </p:txBody>
      </p:sp>
      <p:sp>
        <p:nvSpPr>
          <p:cNvPr id="54" name="CasellaDiTesto 53"/>
          <p:cNvSpPr txBox="1"/>
          <p:nvPr/>
        </p:nvSpPr>
        <p:spPr>
          <a:xfrm>
            <a:off x="2639616" y="2564904"/>
            <a:ext cx="1872208" cy="52322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dirty="0"/>
              <a:t>Centralizzazione semaforica</a:t>
            </a:r>
          </a:p>
        </p:txBody>
      </p:sp>
      <p:sp>
        <p:nvSpPr>
          <p:cNvPr id="58" name="CasellaDiTesto 57"/>
          <p:cNvSpPr txBox="1"/>
          <p:nvPr/>
        </p:nvSpPr>
        <p:spPr>
          <a:xfrm>
            <a:off x="3287688" y="4849996"/>
            <a:ext cx="1872208" cy="5220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dirty="0"/>
              <a:t>Portale Web/App</a:t>
            </a:r>
          </a:p>
          <a:p>
            <a:pPr algn="ctr"/>
            <a:r>
              <a:rPr lang="it-IT" dirty="0"/>
              <a:t>infomobilità</a:t>
            </a:r>
          </a:p>
        </p:txBody>
      </p:sp>
      <p:sp>
        <p:nvSpPr>
          <p:cNvPr id="59" name="CasellaDiTesto 58"/>
          <p:cNvSpPr txBox="1"/>
          <p:nvPr/>
        </p:nvSpPr>
        <p:spPr>
          <a:xfrm>
            <a:off x="1847528" y="4077073"/>
            <a:ext cx="1872208" cy="30777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dirty="0"/>
              <a:t>ZTL merci</a:t>
            </a:r>
          </a:p>
        </p:txBody>
      </p:sp>
      <p:sp>
        <p:nvSpPr>
          <p:cNvPr id="60" name="CasellaDiTesto 59"/>
          <p:cNvSpPr txBox="1"/>
          <p:nvPr/>
        </p:nvSpPr>
        <p:spPr>
          <a:xfrm>
            <a:off x="8472264" y="4077072"/>
            <a:ext cx="1872208" cy="5220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dirty="0"/>
              <a:t>Monitoraggio</a:t>
            </a:r>
          </a:p>
          <a:p>
            <a:pPr algn="ctr"/>
            <a:r>
              <a:rPr lang="it-IT" dirty="0"/>
              <a:t>gallerie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48427" t="42934" r="34529" b="36088"/>
          <a:stretch>
            <a:fillRect/>
          </a:stretch>
        </p:blipFill>
        <p:spPr bwMode="auto">
          <a:xfrm>
            <a:off x="5555940" y="4795932"/>
            <a:ext cx="1656184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Risultati immagini per gif autobu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63952" y="1935590"/>
            <a:ext cx="1368152" cy="574854"/>
          </a:xfrm>
          <a:prstGeom prst="rect">
            <a:avLst/>
          </a:prstGeom>
          <a:noFill/>
        </p:spPr>
      </p:pic>
      <p:pic>
        <p:nvPicPr>
          <p:cNvPr id="64" name="Immagine 63" descr="Immagine correlata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84432" y="2492897"/>
            <a:ext cx="576064" cy="106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0" descr="Risultati immagini per pannelli messaggio variabile"/>
          <p:cNvPicPr>
            <a:picLocks noChangeAspect="1" noChangeArrowheads="1"/>
          </p:cNvPicPr>
          <p:nvPr/>
        </p:nvPicPr>
        <p:blipFill>
          <a:blip r:embed="rId5" cstate="print"/>
          <a:srcRect l="12825" r="15384"/>
          <a:stretch>
            <a:fillRect/>
          </a:stretch>
        </p:blipFill>
        <p:spPr bwMode="auto">
          <a:xfrm>
            <a:off x="1595500" y="4656540"/>
            <a:ext cx="1008112" cy="936824"/>
          </a:xfrm>
          <a:prstGeom prst="rect">
            <a:avLst/>
          </a:prstGeom>
          <a:noFill/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328248" y="4725144"/>
            <a:ext cx="9334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264352" y="4725144"/>
            <a:ext cx="123825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448998" y="5517232"/>
            <a:ext cx="1895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4" name="Picture 2" descr="Risultati immagini per semaforo gif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703512" y="2348880"/>
            <a:ext cx="792088" cy="794728"/>
          </a:xfrm>
          <a:prstGeom prst="rect">
            <a:avLst/>
          </a:prstGeom>
          <a:noFill/>
        </p:spPr>
      </p:pic>
      <p:pic>
        <p:nvPicPr>
          <p:cNvPr id="13316" name="Picture 4" descr="Risultati immagini per bus ticket tablet gif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741892" y="5468095"/>
            <a:ext cx="963800" cy="751013"/>
          </a:xfrm>
          <a:prstGeom prst="rect">
            <a:avLst/>
          </a:prstGeom>
          <a:noFill/>
        </p:spPr>
      </p:pic>
      <p:cxnSp>
        <p:nvCxnSpPr>
          <p:cNvPr id="26" name="Connettore 2 25"/>
          <p:cNvCxnSpPr>
            <a:stCxn id="49" idx="3"/>
            <a:endCxn id="53" idx="2"/>
          </p:cNvCxnSpPr>
          <p:nvPr/>
        </p:nvCxnSpPr>
        <p:spPr>
          <a:xfrm flipV="1">
            <a:off x="7464152" y="3088124"/>
            <a:ext cx="1440160" cy="103392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1" name="Connettore 2 30"/>
          <p:cNvCxnSpPr>
            <a:cxnSpLocks/>
            <a:stCxn id="58" idx="3"/>
            <a:endCxn id="49" idx="2"/>
          </p:cNvCxnSpPr>
          <p:nvPr/>
        </p:nvCxnSpPr>
        <p:spPr>
          <a:xfrm flipV="1">
            <a:off x="5159896" y="4383048"/>
            <a:ext cx="1152128" cy="72794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8994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981200" y="1412776"/>
            <a:ext cx="8507288" cy="444598"/>
          </a:xfrm>
        </p:spPr>
        <p:txBody>
          <a:bodyPr/>
          <a:lstStyle/>
          <a:p>
            <a:r>
              <a:rPr lang="it-IT" dirty="0"/>
              <a:t>PON Metro 2014-2020 Mobilità sostenibile e ITS</a:t>
            </a:r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912813"/>
          </a:xfrm>
          <a:prstGeom prst="rect">
            <a:avLst/>
          </a:prstGeom>
        </p:spPr>
      </p:pic>
      <p:sp>
        <p:nvSpPr>
          <p:cNvPr id="10" name="CasellaDiTesto 9"/>
          <p:cNvSpPr txBox="1"/>
          <p:nvPr/>
        </p:nvSpPr>
        <p:spPr>
          <a:xfrm>
            <a:off x="2351584" y="2276872"/>
            <a:ext cx="633670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0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Grazie per l’attenzione</a:t>
            </a:r>
          </a:p>
          <a:p>
            <a:endParaRPr lang="it-IT" sz="40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it-IT" sz="18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assessorato.infrastrutture@comune.napoli.it</a:t>
            </a:r>
            <a:endParaRPr lang="it-IT" sz="16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2" cstate="email">
            <a:lum bright="45000" contrast="3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285" r="2150" b="20742"/>
          <a:stretch/>
        </p:blipFill>
        <p:spPr bwMode="auto">
          <a:xfrm>
            <a:off x="1524000" y="1268761"/>
            <a:ext cx="9144000" cy="5040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981200" y="1616250"/>
            <a:ext cx="8229600" cy="444598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La visione del PUMS</a:t>
            </a:r>
            <a:br>
              <a:rPr lang="it-IT" dirty="0">
                <a:solidFill>
                  <a:schemeClr val="tx1"/>
                </a:solidFill>
              </a:rPr>
            </a:br>
            <a:r>
              <a:rPr lang="it-IT" dirty="0">
                <a:solidFill>
                  <a:schemeClr val="tx1"/>
                </a:solidFill>
              </a:rPr>
              <a:t>Un piano della città e costruito con la città</a:t>
            </a:r>
          </a:p>
        </p:txBody>
      </p:sp>
      <p:sp>
        <p:nvSpPr>
          <p:cNvPr id="3" name="Segnaposto testo 1"/>
          <p:cNvSpPr txBox="1">
            <a:spLocks/>
          </p:cNvSpPr>
          <p:nvPr/>
        </p:nvSpPr>
        <p:spPr bwMode="auto">
          <a:xfrm>
            <a:off x="1739516" y="3501008"/>
            <a:ext cx="8712968" cy="1960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ts val="1413"/>
              </a:spcAft>
              <a:defRPr lang="it-IT" sz="3200" kern="1200">
                <a:solidFill>
                  <a:schemeClr val="tx1"/>
                </a:solidFill>
                <a:latin typeface="+mn-lt"/>
                <a:ea typeface="Microsoft YaHei" pitchFamily="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Microsoft YaHei" pitchFamily="34" charset="-122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Microsoft YaHei" pitchFamily="34" charset="-122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Microsoft YaHei" pitchFamily="34" charset="-122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Microsoft YaHei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>
              <a:lnSpc>
                <a:spcPct val="150000"/>
              </a:lnSpc>
              <a:spcAft>
                <a:spcPts val="0"/>
              </a:spcAft>
              <a:buSzPct val="100000"/>
            </a:pPr>
            <a:r>
              <a:rPr lang="it-IT" altLang="it-IT" sz="2500" b="1" dirty="0">
                <a:ea typeface="Microsoft YaHei" pitchFamily="34" charset="-122"/>
                <a:cs typeface="Mangal" pitchFamily="18" charset="0"/>
              </a:rPr>
              <a:t>Un sistema di mobilità</a:t>
            </a:r>
          </a:p>
          <a:p>
            <a:pPr algn="ctr" eaLnBrk="1">
              <a:lnSpc>
                <a:spcPct val="150000"/>
              </a:lnSpc>
              <a:spcAft>
                <a:spcPts val="0"/>
              </a:spcAft>
              <a:buSzPct val="100000"/>
            </a:pPr>
            <a:r>
              <a:rPr lang="it-IT" altLang="it-IT" sz="2500" b="1" dirty="0">
                <a:ea typeface="Microsoft YaHei" pitchFamily="34" charset="-122"/>
                <a:cs typeface="Mangal" pitchFamily="18" charset="0"/>
              </a:rPr>
              <a:t> che ha come cardine i servizi di mobilità condivisa,</a:t>
            </a:r>
          </a:p>
          <a:p>
            <a:pPr algn="ctr" eaLnBrk="1">
              <a:lnSpc>
                <a:spcPct val="150000"/>
              </a:lnSpc>
              <a:spcAft>
                <a:spcPts val="0"/>
              </a:spcAft>
              <a:buSzPct val="100000"/>
            </a:pPr>
            <a:r>
              <a:rPr lang="it-IT" altLang="it-IT" sz="2500" b="1" dirty="0">
                <a:ea typeface="Microsoft YaHei" pitchFamily="34" charset="-122"/>
                <a:cs typeface="Mangal" pitchFamily="18" charset="0"/>
              </a:rPr>
              <a:t>intelligente e integrato</a:t>
            </a:r>
          </a:p>
          <a:p>
            <a:pPr algn="ctr" eaLnBrk="1">
              <a:lnSpc>
                <a:spcPct val="150000"/>
              </a:lnSpc>
              <a:spcAft>
                <a:spcPts val="0"/>
              </a:spcAft>
              <a:buSzPct val="100000"/>
            </a:pPr>
            <a:r>
              <a:rPr lang="it-IT" altLang="it-IT" sz="2500" b="1" dirty="0">
                <a:ea typeface="Microsoft YaHei" pitchFamily="34" charset="-122"/>
                <a:cs typeface="Mangal" pitchFamily="18" charset="0"/>
              </a:rPr>
              <a:t>che consente e facilita la mobilità attiva</a:t>
            </a:r>
          </a:p>
        </p:txBody>
      </p:sp>
    </p:spTree>
    <p:extLst>
      <p:ext uri="{BB962C8B-B14F-4D97-AF65-F5344CB8AC3E}">
        <p14:creationId xmlns:p14="http://schemas.microsoft.com/office/powerpoint/2010/main" val="3979645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po 5"/>
          <p:cNvGrpSpPr/>
          <p:nvPr/>
        </p:nvGrpSpPr>
        <p:grpSpPr>
          <a:xfrm>
            <a:off x="2446502" y="1484785"/>
            <a:ext cx="7897971" cy="4752489"/>
            <a:chOff x="157433" y="1253498"/>
            <a:chExt cx="9720250" cy="6097673"/>
          </a:xfrm>
        </p:grpSpPr>
        <p:sp>
          <p:nvSpPr>
            <p:cNvPr id="8" name="Ovale 7"/>
            <p:cNvSpPr/>
            <p:nvPr/>
          </p:nvSpPr>
          <p:spPr>
            <a:xfrm>
              <a:off x="4510919" y="1329877"/>
              <a:ext cx="2729333" cy="2698957"/>
            </a:xfrm>
            <a:prstGeom prst="ellipse">
              <a:avLst/>
            </a:prstGeom>
            <a:solidFill>
              <a:schemeClr val="bg2">
                <a:lumMod val="10000"/>
                <a:alpha val="42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800" b="1" dirty="0">
                  <a:solidFill>
                    <a:schemeClr val="tx1"/>
                  </a:solidFill>
                </a:rPr>
                <a:t>migliorare la sicurezza della mobilità </a:t>
              </a:r>
              <a:r>
                <a:rPr lang="it-IT" sz="1100" b="1" dirty="0"/>
                <a:t> </a:t>
              </a:r>
            </a:p>
          </p:txBody>
        </p:sp>
        <p:sp>
          <p:nvSpPr>
            <p:cNvPr id="9" name="Ovale 8"/>
            <p:cNvSpPr/>
            <p:nvPr/>
          </p:nvSpPr>
          <p:spPr>
            <a:xfrm>
              <a:off x="1491176" y="3501577"/>
              <a:ext cx="2758441" cy="2637155"/>
            </a:xfrm>
            <a:prstGeom prst="ellipse">
              <a:avLst/>
            </a:prstGeom>
            <a:solidFill>
              <a:schemeClr val="accent1">
                <a:lumMod val="50000"/>
                <a:alpha val="49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800" b="1" dirty="0">
                  <a:solidFill>
                    <a:schemeClr val="tx1"/>
                  </a:solidFill>
                </a:rPr>
                <a:t>ridurre le emissioni inquinanti</a:t>
              </a:r>
              <a:r>
                <a:rPr lang="it-IT" sz="1100" b="1" dirty="0"/>
                <a:t> </a:t>
              </a:r>
            </a:p>
          </p:txBody>
        </p:sp>
        <p:sp>
          <p:nvSpPr>
            <p:cNvPr id="10" name="Ovale 9"/>
            <p:cNvSpPr/>
            <p:nvPr/>
          </p:nvSpPr>
          <p:spPr>
            <a:xfrm>
              <a:off x="3652434" y="3363398"/>
              <a:ext cx="2646968" cy="2661228"/>
            </a:xfrm>
            <a:prstGeom prst="ellipse">
              <a:avLst/>
            </a:prstGeom>
            <a:solidFill>
              <a:schemeClr val="accent1">
                <a:alpha val="43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Bef>
                  <a:spcPts val="600"/>
                </a:spcBef>
              </a:pPr>
              <a:r>
                <a:rPr lang="it-IT" sz="1800" b="1" dirty="0">
                  <a:solidFill>
                    <a:schemeClr val="tx1"/>
                  </a:solidFill>
                </a:rPr>
                <a:t>incentivare l’uso del trasporto collettivo </a:t>
              </a:r>
              <a:r>
                <a:rPr lang="it-IT" sz="1100" b="1" dirty="0"/>
                <a:t> </a:t>
              </a:r>
            </a:p>
          </p:txBody>
        </p:sp>
        <p:sp>
          <p:nvSpPr>
            <p:cNvPr id="11" name="Ovale 10"/>
            <p:cNvSpPr/>
            <p:nvPr/>
          </p:nvSpPr>
          <p:spPr>
            <a:xfrm>
              <a:off x="7203593" y="3363398"/>
              <a:ext cx="2674090" cy="2549029"/>
            </a:xfrm>
            <a:prstGeom prst="ellipse">
              <a:avLst/>
            </a:prstGeom>
            <a:solidFill>
              <a:schemeClr val="accent1">
                <a:lumMod val="60000"/>
                <a:lumOff val="40000"/>
                <a:alpha val="44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800" b="1" dirty="0">
                  <a:solidFill>
                    <a:schemeClr val="tx1"/>
                  </a:solidFill>
                </a:rPr>
                <a:t>incentivare la mobilità </a:t>
              </a:r>
            </a:p>
            <a:p>
              <a:pPr algn="ctr"/>
              <a:r>
                <a:rPr lang="it-IT" sz="1800" b="1" dirty="0">
                  <a:solidFill>
                    <a:schemeClr val="tx1"/>
                  </a:solidFill>
                </a:rPr>
                <a:t>ciclabile e  pedonale</a:t>
              </a:r>
              <a:r>
                <a:rPr lang="it-IT" sz="1100" b="1" dirty="0"/>
                <a:t> </a:t>
              </a:r>
            </a:p>
          </p:txBody>
        </p:sp>
        <p:sp>
          <p:nvSpPr>
            <p:cNvPr id="12" name="Ovale 11"/>
            <p:cNvSpPr/>
            <p:nvPr/>
          </p:nvSpPr>
          <p:spPr>
            <a:xfrm>
              <a:off x="6823156" y="1253498"/>
              <a:ext cx="2758441" cy="2637155"/>
            </a:xfrm>
            <a:prstGeom prst="ellipse">
              <a:avLst/>
            </a:prstGeom>
            <a:solidFill>
              <a:schemeClr val="accent1">
                <a:lumMod val="20000"/>
                <a:lumOff val="80000"/>
                <a:alpha val="46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800" b="1" dirty="0">
                  <a:solidFill>
                    <a:schemeClr val="tx1"/>
                  </a:solidFill>
                </a:rPr>
                <a:t>restituire qualità agli spazi urbani</a:t>
              </a:r>
              <a:r>
                <a:rPr lang="it-IT" sz="1100" b="1" dirty="0"/>
                <a:t> </a:t>
              </a:r>
            </a:p>
          </p:txBody>
        </p:sp>
        <p:sp>
          <p:nvSpPr>
            <p:cNvPr id="13" name="Ovale 12"/>
            <p:cNvSpPr/>
            <p:nvPr/>
          </p:nvSpPr>
          <p:spPr>
            <a:xfrm>
              <a:off x="5412033" y="4902120"/>
              <a:ext cx="2739347" cy="2449051"/>
            </a:xfrm>
            <a:prstGeom prst="ellipse">
              <a:avLst/>
            </a:prstGeom>
            <a:solidFill>
              <a:schemeClr val="tx2">
                <a:lumMod val="20000"/>
                <a:lumOff val="80000"/>
                <a:alpha val="46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800" b="1" dirty="0">
                  <a:solidFill>
                    <a:schemeClr val="tx1"/>
                  </a:solidFill>
                </a:rPr>
                <a:t>riorganizzare il sistema della sosta</a:t>
              </a:r>
              <a:r>
                <a:rPr lang="it-IT" sz="1100" b="1" dirty="0"/>
                <a:t> </a:t>
              </a:r>
            </a:p>
          </p:txBody>
        </p:sp>
        <p:sp>
          <p:nvSpPr>
            <p:cNvPr id="14" name="Ovale 13"/>
            <p:cNvSpPr/>
            <p:nvPr/>
          </p:nvSpPr>
          <p:spPr>
            <a:xfrm>
              <a:off x="2256172" y="1438277"/>
              <a:ext cx="2763958" cy="2850994"/>
            </a:xfrm>
            <a:prstGeom prst="ellipse">
              <a:avLst/>
            </a:prstGeom>
            <a:solidFill>
              <a:schemeClr val="bg2">
                <a:lumMod val="50000"/>
                <a:alpha val="49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800" b="1" dirty="0">
                  <a:solidFill>
                    <a:schemeClr val="tx1"/>
                  </a:solidFill>
                </a:rPr>
                <a:t>rendere intelligente il sistema della mobilità </a:t>
              </a:r>
              <a:r>
                <a:rPr lang="it-IT" sz="1100" b="1" dirty="0"/>
                <a:t> </a:t>
              </a:r>
            </a:p>
          </p:txBody>
        </p:sp>
        <p:sp>
          <p:nvSpPr>
            <p:cNvPr id="15" name="Ovale 14"/>
            <p:cNvSpPr/>
            <p:nvPr/>
          </p:nvSpPr>
          <p:spPr>
            <a:xfrm>
              <a:off x="157433" y="1982946"/>
              <a:ext cx="2470174" cy="2350780"/>
            </a:xfrm>
            <a:prstGeom prst="ellipse">
              <a:avLst/>
            </a:prstGeom>
            <a:solidFill>
              <a:schemeClr val="accent1">
                <a:alpha val="43000"/>
              </a:schemeClr>
            </a:solidFill>
            <a:ln w="25400"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800" b="1" dirty="0">
                  <a:solidFill>
                    <a:schemeClr val="tx1"/>
                  </a:solidFill>
                </a:rPr>
                <a:t>ottimizzare la logistica urbana </a:t>
              </a:r>
              <a:r>
                <a:rPr lang="it-IT" sz="1100" b="1" dirty="0"/>
                <a:t> </a:t>
              </a:r>
            </a:p>
          </p:txBody>
        </p:sp>
      </p:grpSp>
      <p:sp>
        <p:nvSpPr>
          <p:cNvPr id="3" name="Ovale 2"/>
          <p:cNvSpPr/>
          <p:nvPr/>
        </p:nvSpPr>
        <p:spPr>
          <a:xfrm>
            <a:off x="5398829" y="3627899"/>
            <a:ext cx="182912" cy="17827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Ovale 15"/>
          <p:cNvSpPr/>
          <p:nvPr/>
        </p:nvSpPr>
        <p:spPr>
          <a:xfrm>
            <a:off x="6100677" y="2523237"/>
            <a:ext cx="182912" cy="17827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Ovale 16"/>
          <p:cNvSpPr/>
          <p:nvPr/>
        </p:nvSpPr>
        <p:spPr>
          <a:xfrm>
            <a:off x="5398829" y="4142606"/>
            <a:ext cx="182912" cy="17827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CasellaDiTesto 18"/>
          <p:cNvSpPr txBox="1"/>
          <p:nvPr/>
        </p:nvSpPr>
        <p:spPr>
          <a:xfrm>
            <a:off x="2008798" y="4913553"/>
            <a:ext cx="2429746" cy="369332"/>
          </a:xfrm>
          <a:prstGeom prst="rect">
            <a:avLst/>
          </a:prstGeom>
          <a:solidFill>
            <a:srgbClr val="FFFFCC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800" dirty="0">
                <a:solidFill>
                  <a:srgbClr val="FF0000"/>
                </a:solidFill>
              </a:rPr>
              <a:t>Semafori intelligenti</a:t>
            </a:r>
          </a:p>
        </p:txBody>
      </p:sp>
      <p:cxnSp>
        <p:nvCxnSpPr>
          <p:cNvPr id="23" name="Connettore diritto 22"/>
          <p:cNvCxnSpPr>
            <a:cxnSpLocks/>
            <a:stCxn id="19" idx="3"/>
            <a:endCxn id="3" idx="3"/>
          </p:cNvCxnSpPr>
          <p:nvPr/>
        </p:nvCxnSpPr>
        <p:spPr>
          <a:xfrm flipV="1">
            <a:off x="4438544" y="3780067"/>
            <a:ext cx="987072" cy="1318152"/>
          </a:xfrm>
          <a:prstGeom prst="line">
            <a:avLst/>
          </a:prstGeom>
          <a:ln w="28575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7" name="CasellaDiTesto 26"/>
          <p:cNvSpPr txBox="1"/>
          <p:nvPr/>
        </p:nvSpPr>
        <p:spPr>
          <a:xfrm>
            <a:off x="6823141" y="1668169"/>
            <a:ext cx="3593339" cy="369332"/>
          </a:xfrm>
          <a:prstGeom prst="rect">
            <a:avLst/>
          </a:prstGeom>
          <a:solidFill>
            <a:srgbClr val="FFFFCC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800" dirty="0">
                <a:solidFill>
                  <a:srgbClr val="FF0000"/>
                </a:solidFill>
              </a:rPr>
              <a:t>Controllo e gestione delle gallerie</a:t>
            </a:r>
          </a:p>
        </p:txBody>
      </p:sp>
      <p:cxnSp>
        <p:nvCxnSpPr>
          <p:cNvPr id="28" name="Connettore diritto 27"/>
          <p:cNvCxnSpPr>
            <a:cxnSpLocks/>
            <a:stCxn id="16" idx="0"/>
            <a:endCxn id="27" idx="1"/>
          </p:cNvCxnSpPr>
          <p:nvPr/>
        </p:nvCxnSpPr>
        <p:spPr>
          <a:xfrm flipV="1">
            <a:off x="6192134" y="1852836"/>
            <a:ext cx="631007" cy="670401"/>
          </a:xfrm>
          <a:prstGeom prst="line">
            <a:avLst/>
          </a:prstGeom>
          <a:ln w="28575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3" name="CasellaDiTesto 32"/>
          <p:cNvSpPr txBox="1"/>
          <p:nvPr/>
        </p:nvSpPr>
        <p:spPr>
          <a:xfrm>
            <a:off x="6192133" y="5719591"/>
            <a:ext cx="3911761" cy="369332"/>
          </a:xfrm>
          <a:prstGeom prst="rect">
            <a:avLst/>
          </a:prstGeom>
          <a:solidFill>
            <a:srgbClr val="FFFFCC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800" dirty="0">
                <a:solidFill>
                  <a:srgbClr val="FF0000"/>
                </a:solidFill>
              </a:rPr>
              <a:t>Rinnovamento del parco autobus</a:t>
            </a:r>
          </a:p>
        </p:txBody>
      </p:sp>
      <p:cxnSp>
        <p:nvCxnSpPr>
          <p:cNvPr id="34" name="Connettore diritto 33"/>
          <p:cNvCxnSpPr>
            <a:cxnSpLocks/>
            <a:stCxn id="33" idx="1"/>
            <a:endCxn id="17" idx="5"/>
          </p:cNvCxnSpPr>
          <p:nvPr/>
        </p:nvCxnSpPr>
        <p:spPr>
          <a:xfrm flipH="1" flipV="1">
            <a:off x="5554954" y="4294775"/>
            <a:ext cx="637178" cy="1609483"/>
          </a:xfrm>
          <a:prstGeom prst="line">
            <a:avLst/>
          </a:prstGeom>
          <a:ln w="28575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1" name="Titolo 1"/>
          <p:cNvSpPr>
            <a:spLocks noGrp="1"/>
          </p:cNvSpPr>
          <p:nvPr>
            <p:ph type="title"/>
          </p:nvPr>
        </p:nvSpPr>
        <p:spPr>
          <a:xfrm>
            <a:off x="1524000" y="1292400"/>
            <a:ext cx="3131840" cy="432048"/>
          </a:xfrm>
          <a:gradFill>
            <a:gsLst>
              <a:gs pos="0">
                <a:schemeClr val="accent1">
                  <a:tint val="50000"/>
                  <a:satMod val="300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  <a:lin ang="16200000" scaled="1"/>
          </a:gradFill>
        </p:spPr>
        <p:txBody>
          <a:bodyPr/>
          <a:lstStyle/>
          <a:p>
            <a:pPr algn="ctr"/>
            <a:r>
              <a:rPr lang="it-IT" sz="2800" i="1" dirty="0">
                <a:solidFill>
                  <a:schemeClr val="tx1"/>
                </a:solidFill>
              </a:rPr>
              <a:t>Obiettivi del PUMS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6" grpId="0" animBg="1"/>
      <p:bldP spid="17" grpId="0" animBg="1"/>
      <p:bldP spid="19" grpId="0" animBg="1"/>
      <p:bldP spid="19" grpId="1" animBg="1"/>
      <p:bldP spid="27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ttangolo 21"/>
          <p:cNvSpPr/>
          <p:nvPr/>
        </p:nvSpPr>
        <p:spPr>
          <a:xfrm>
            <a:off x="2135561" y="1736400"/>
            <a:ext cx="8424936" cy="44289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lnSpc>
                <a:spcPct val="130000"/>
              </a:lnSpc>
              <a:spcBef>
                <a:spcPts val="600"/>
              </a:spcBef>
            </a:pPr>
            <a:r>
              <a:rPr lang="it-IT" sz="2200" b="1" dirty="0">
                <a:latin typeface="Calibri" charset="0"/>
                <a:ea typeface="Calibri" charset="0"/>
                <a:cs typeface="Calibri" charset="0"/>
              </a:rPr>
              <a:t>ISPRA – Istituto Superiore per la Protezione e Ricerca Ambientale </a:t>
            </a:r>
          </a:p>
          <a:p>
            <a:pPr lvl="1" algn="just">
              <a:lnSpc>
                <a:spcPct val="130000"/>
              </a:lnSpc>
              <a:spcBef>
                <a:spcPts val="0"/>
              </a:spcBef>
            </a:pPr>
            <a:r>
              <a:rPr lang="it-IT" sz="2200" dirty="0">
                <a:latin typeface="Calibri" charset="0"/>
                <a:ea typeface="Calibri" charset="0"/>
                <a:cs typeface="Calibri" charset="0"/>
              </a:rPr>
              <a:t>XII Rapporto (2016) sullo Stato dell’Ambiente - Osservatorio PUMS:  </a:t>
            </a:r>
            <a:r>
              <a:rPr lang="en-US" sz="2200" dirty="0">
                <a:latin typeface="Calibri" charset="0"/>
                <a:ea typeface="Calibri" charset="0"/>
                <a:cs typeface="Calibri" charset="0"/>
              </a:rPr>
              <a:t>best practice </a:t>
            </a:r>
            <a:r>
              <a:rPr lang="it-IT" sz="2200" dirty="0">
                <a:latin typeface="Calibri" charset="0"/>
                <a:ea typeface="Calibri" charset="0"/>
                <a:cs typeface="Calibri" charset="0"/>
              </a:rPr>
              <a:t>per le modalità di concertazione </a:t>
            </a:r>
          </a:p>
          <a:p>
            <a:pPr algn="ctr">
              <a:lnSpc>
                <a:spcPct val="130000"/>
              </a:lnSpc>
              <a:spcBef>
                <a:spcPts val="600"/>
              </a:spcBef>
            </a:pPr>
            <a:r>
              <a:rPr lang="it-IT" sz="2000" b="1" dirty="0"/>
              <a:t>SMAU 2016</a:t>
            </a:r>
          </a:p>
          <a:p>
            <a:pPr lvl="1" algn="just">
              <a:spcBef>
                <a:spcPts val="0"/>
              </a:spcBef>
            </a:pPr>
            <a:r>
              <a:rPr lang="it-IT" sz="2200" dirty="0">
                <a:latin typeface="Calibri" charset="0"/>
                <a:ea typeface="Calibri" charset="0"/>
                <a:cs typeface="Calibri" charset="0"/>
              </a:rPr>
              <a:t>Vincitore Premio Innovazione SMAU (Napoli-2016) </a:t>
            </a:r>
          </a:p>
          <a:p>
            <a:pPr lvl="1" algn="just">
              <a:lnSpc>
                <a:spcPct val="130000"/>
              </a:lnSpc>
              <a:spcBef>
                <a:spcPts val="0"/>
              </a:spcBef>
            </a:pPr>
            <a:r>
              <a:rPr lang="it-IT" sz="2200" dirty="0">
                <a:latin typeface="Calibri" charset="0"/>
                <a:ea typeface="Calibri" charset="0"/>
                <a:cs typeface="Calibri" charset="0"/>
              </a:rPr>
              <a:t>“Sistema di supporto alle decisioni per la manutenzione della rete stradale urbana”</a:t>
            </a:r>
          </a:p>
          <a:p>
            <a:pPr algn="ctr">
              <a:lnSpc>
                <a:spcPct val="130000"/>
              </a:lnSpc>
              <a:spcBef>
                <a:spcPts val="0"/>
              </a:spcBef>
            </a:pPr>
            <a:r>
              <a:rPr lang="it-IT" sz="2200" b="1" dirty="0">
                <a:latin typeface="Calibri" charset="0"/>
                <a:ea typeface="Calibri" charset="0"/>
                <a:cs typeface="Calibri" charset="0"/>
              </a:rPr>
              <a:t>SUMP award: </a:t>
            </a:r>
            <a:r>
              <a:rPr lang="it-IT" sz="2200" b="1" dirty="0" err="1">
                <a:latin typeface="Calibri" charset="0"/>
                <a:ea typeface="Calibri" charset="0"/>
                <a:cs typeface="Calibri" charset="0"/>
              </a:rPr>
              <a:t>European</a:t>
            </a:r>
            <a:r>
              <a:rPr lang="it-IT" sz="2200" b="1" dirty="0">
                <a:latin typeface="Calibri" charset="0"/>
                <a:ea typeface="Calibri" charset="0"/>
                <a:cs typeface="Calibri" charset="0"/>
              </a:rPr>
              <a:t> Mobility Week 2016</a:t>
            </a:r>
          </a:p>
          <a:p>
            <a:pPr marL="457200" lvl="2">
              <a:lnSpc>
                <a:spcPct val="130000"/>
              </a:lnSpc>
              <a:spcBef>
                <a:spcPts val="0"/>
              </a:spcBef>
            </a:pPr>
            <a:r>
              <a:rPr lang="it-IT" sz="2200" dirty="0">
                <a:latin typeface="Calibri" charset="0"/>
                <a:ea typeface="Calibri" charset="0"/>
                <a:cs typeface="Calibri" charset="0"/>
              </a:rPr>
              <a:t>Riconoscimento della commissione europea di alta qualità del PUMS per gli aspetti relativi alla logistica urbana</a:t>
            </a:r>
          </a:p>
        </p:txBody>
      </p:sp>
      <p:pic>
        <p:nvPicPr>
          <p:cNvPr id="24" name="Picture 2" descr="C:\Users\Silvio Memoli\Desktop\COMUNE 2017\PUMS\coccarda\coccarda_premio_201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72987" y="3415294"/>
            <a:ext cx="930728" cy="1237843"/>
          </a:xfrm>
          <a:prstGeom prst="rect">
            <a:avLst/>
          </a:prstGeom>
          <a:noFill/>
        </p:spPr>
      </p:pic>
      <p:pic>
        <p:nvPicPr>
          <p:cNvPr id="25" name="Picture 3"/>
          <p:cNvPicPr>
            <a:picLocks noChangeAspect="1" noChangeArrowheads="1"/>
          </p:cNvPicPr>
          <p:nvPr/>
        </p:nvPicPr>
        <p:blipFill>
          <a:blip r:embed="rId5" cstate="print"/>
          <a:srcRect r="65350"/>
          <a:stretch>
            <a:fillRect/>
          </a:stretch>
        </p:blipFill>
        <p:spPr bwMode="auto">
          <a:xfrm>
            <a:off x="1524001" y="2060848"/>
            <a:ext cx="930729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24000" y="5085184"/>
            <a:ext cx="1137424" cy="938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Titolo 1"/>
          <p:cNvSpPr>
            <a:spLocks noGrp="1"/>
          </p:cNvSpPr>
          <p:nvPr>
            <p:ph type="title"/>
          </p:nvPr>
        </p:nvSpPr>
        <p:spPr>
          <a:xfrm>
            <a:off x="1524000" y="1292400"/>
            <a:ext cx="4139952" cy="432048"/>
          </a:xfrm>
          <a:gradFill>
            <a:gsLst>
              <a:gs pos="0">
                <a:schemeClr val="accent1">
                  <a:tint val="50000"/>
                  <a:satMod val="300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  <a:lin ang="16200000" scaled="1"/>
          </a:gradFill>
        </p:spPr>
        <p:txBody>
          <a:bodyPr/>
          <a:lstStyle/>
          <a:p>
            <a:pPr algn="ctr"/>
            <a:r>
              <a:rPr lang="it-IT" sz="2800" i="1" dirty="0">
                <a:solidFill>
                  <a:schemeClr val="tx1"/>
                </a:solidFill>
              </a:rPr>
              <a:t>Riconoscimenti del PUMS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 txBox="1">
            <a:spLocks/>
          </p:cNvSpPr>
          <p:nvPr/>
        </p:nvSpPr>
        <p:spPr bwMode="auto">
          <a:xfrm>
            <a:off x="1798503" y="1974360"/>
            <a:ext cx="815344" cy="247925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vert270" wrap="square" lIns="0" tIns="0" rIns="0" bIns="0" numCol="1" anchor="ctr" anchorCtr="0" compatLnSpc="1">
            <a:prstTxWarp prst="textNoShape">
              <a:avLst/>
            </a:prstTxWarp>
          </a:bodyPr>
          <a:lstStyle>
            <a:defPPr lvl="0">
              <a:buSzPct val="45000"/>
              <a:buFont typeface="StarSymbol"/>
              <a:buNone/>
              <a:defRPr/>
            </a:defPPr>
            <a:lvl1pPr lvl="0" algn="ctr" rtl="0" eaLnBrk="0" fontAlgn="base" hangingPunct="0"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lang="it-IT" sz="4000" b="1" kern="1200">
                <a:solidFill>
                  <a:schemeClr val="accent1">
                    <a:lumMod val="50000"/>
                  </a:schemeClr>
                </a:solidFill>
                <a:latin typeface="+mn-lt"/>
                <a:ea typeface="Microsoft YaHei" pitchFamily="2"/>
              </a:defRPr>
            </a:lvl1pPr>
            <a:lvl2pPr lvl="1" algn="ctr" rtl="0" eaLnBrk="0" fontAlgn="base" hangingPunct="0"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4400">
                <a:solidFill>
                  <a:schemeClr val="tx2"/>
                </a:solidFill>
                <a:latin typeface="Arial" pitchFamily="34" charset="0"/>
                <a:ea typeface="Microsoft YaHei" pitchFamily="34" charset="-122"/>
              </a:defRPr>
            </a:lvl2pPr>
            <a:lvl3pPr lvl="2" algn="ctr" rtl="0" eaLnBrk="0" fontAlgn="base" hangingPunct="0"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4400">
                <a:solidFill>
                  <a:schemeClr val="tx2"/>
                </a:solidFill>
                <a:latin typeface="Arial" pitchFamily="34" charset="0"/>
                <a:ea typeface="Microsoft YaHei" pitchFamily="34" charset="-122"/>
              </a:defRPr>
            </a:lvl3pPr>
            <a:lvl4pPr lvl="3" algn="ctr" rtl="0" eaLnBrk="0" fontAlgn="base" hangingPunct="0"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4400">
                <a:solidFill>
                  <a:schemeClr val="tx2"/>
                </a:solidFill>
                <a:latin typeface="Arial" pitchFamily="34" charset="0"/>
                <a:ea typeface="Microsoft YaHei" pitchFamily="34" charset="-122"/>
              </a:defRPr>
            </a:lvl4pPr>
            <a:lvl5pPr lvl="4" algn="ctr" rtl="0" eaLnBrk="0" fontAlgn="base" hangingPunct="0"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4400">
                <a:solidFill>
                  <a:schemeClr val="tx2"/>
                </a:solidFill>
                <a:latin typeface="Arial" pitchFamily="34" charset="0"/>
                <a:ea typeface="Microsoft YaHei" pitchFamily="34" charset="-122"/>
              </a:defRPr>
            </a:lvl5pPr>
            <a:lvl6pPr marL="457200" lvl="5" algn="ctr" rtl="0" eaLnBrk="0" fontAlgn="base" hangingPunct="0"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4400">
                <a:solidFill>
                  <a:schemeClr val="tx2"/>
                </a:solidFill>
                <a:latin typeface="Arial" pitchFamily="34" charset="0"/>
                <a:ea typeface="Microsoft YaHei" pitchFamily="34" charset="-122"/>
              </a:defRPr>
            </a:lvl6pPr>
            <a:lvl7pPr marL="914400" lvl="6" algn="ctr" rtl="0" eaLnBrk="0" fontAlgn="base" hangingPunct="0"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4400">
                <a:solidFill>
                  <a:schemeClr val="tx2"/>
                </a:solidFill>
                <a:latin typeface="Arial" pitchFamily="34" charset="0"/>
                <a:ea typeface="Microsoft YaHei" pitchFamily="34" charset="-122"/>
              </a:defRPr>
            </a:lvl7pPr>
            <a:lvl8pPr marL="1371600" lvl="7" algn="ctr" rtl="0" eaLnBrk="0" fontAlgn="base" hangingPunct="0"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4400">
                <a:solidFill>
                  <a:schemeClr val="tx2"/>
                </a:solidFill>
                <a:latin typeface="Arial" pitchFamily="34" charset="0"/>
                <a:ea typeface="Microsoft YaHei" pitchFamily="34" charset="-122"/>
              </a:defRPr>
            </a:lvl8pPr>
            <a:lvl9pPr marL="1828800" lvl="8" algn="ctr" rtl="0" eaLnBrk="0" fontAlgn="base" hangingPunct="0"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4400">
                <a:solidFill>
                  <a:schemeClr val="tx2"/>
                </a:solidFill>
                <a:latin typeface="Arial" pitchFamily="34" charset="0"/>
                <a:ea typeface="Microsoft YaHei" pitchFamily="34" charset="-122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400" dirty="0">
                <a:solidFill>
                  <a:srgbClr val="000000"/>
                </a:solidFill>
                <a:ea typeface="Microsoft YaHei" pitchFamily="34"/>
                <a:cs typeface="Mangal" pitchFamily="18"/>
              </a:rPr>
              <a:t>Infrastrutture</a:t>
            </a:r>
          </a:p>
        </p:txBody>
      </p:sp>
      <p:sp>
        <p:nvSpPr>
          <p:cNvPr id="9" name="Titolo 3"/>
          <p:cNvSpPr txBox="1"/>
          <p:nvPr/>
        </p:nvSpPr>
        <p:spPr>
          <a:xfrm>
            <a:off x="2933544" y="2864464"/>
            <a:ext cx="4937952" cy="72000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0" tIns="0" rIns="0" bIns="0" anchor="ctr" anchorCtr="1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-IT" b="1" i="1" dirty="0">
                <a:solidFill>
                  <a:srgbClr val="000000"/>
                </a:solidFill>
                <a:ea typeface="Microsoft YaHei" pitchFamily="34"/>
                <a:cs typeface="Mangal" pitchFamily="18"/>
              </a:rPr>
              <a:t>Dotare le gallerie stradali urbane di sistemi per il </a:t>
            </a:r>
          </a:p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-IT" b="1" i="1" dirty="0">
                <a:solidFill>
                  <a:srgbClr val="000000"/>
                </a:solidFill>
                <a:ea typeface="Microsoft YaHei" pitchFamily="34"/>
                <a:cs typeface="Mangal" pitchFamily="18"/>
              </a:rPr>
              <a:t>controllo e la gestione del traffico</a:t>
            </a:r>
          </a:p>
        </p:txBody>
      </p:sp>
      <p:sp>
        <p:nvSpPr>
          <p:cNvPr id="12" name="Titolo 3"/>
          <p:cNvSpPr txBox="1"/>
          <p:nvPr/>
        </p:nvSpPr>
        <p:spPr>
          <a:xfrm>
            <a:off x="2933544" y="1984840"/>
            <a:ext cx="4937952" cy="72000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0" tIns="0" rIns="0" bIns="0" anchor="ctr" anchorCtr="1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-IT" b="1" i="1" dirty="0">
                <a:solidFill>
                  <a:srgbClr val="000000"/>
                </a:solidFill>
                <a:ea typeface="Microsoft YaHei" pitchFamily="34"/>
                <a:cs typeface="Mangal" pitchFamily="18"/>
              </a:rPr>
              <a:t>Adeguare la rete degli impianti semaforici</a:t>
            </a:r>
            <a:endParaRPr lang="it-IT" dirty="0">
              <a:solidFill>
                <a:srgbClr val="000000"/>
              </a:solidFill>
              <a:ea typeface="Microsoft YaHei" pitchFamily="34"/>
              <a:cs typeface="Mangal" pitchFamily="18"/>
            </a:endParaRPr>
          </a:p>
        </p:txBody>
      </p:sp>
      <p:sp>
        <p:nvSpPr>
          <p:cNvPr id="23" name="Titolo 3"/>
          <p:cNvSpPr txBox="1"/>
          <p:nvPr/>
        </p:nvSpPr>
        <p:spPr>
          <a:xfrm>
            <a:off x="8129314" y="2864464"/>
            <a:ext cx="2277410" cy="72000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0" tIns="0" rIns="0" bIns="0" anchor="ctr" anchorCtr="1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70" b="1" i="1" dirty="0">
                <a:solidFill>
                  <a:srgbClr val="000000"/>
                </a:solidFill>
                <a:ea typeface="Microsoft YaHei" pitchFamily="34"/>
                <a:cs typeface="Mangal" pitchFamily="18"/>
              </a:rPr>
              <a:t>Fondi PON Metro – Asse 2</a:t>
            </a:r>
          </a:p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endParaRPr lang="it-IT" sz="1270" b="1" i="1" dirty="0">
              <a:solidFill>
                <a:srgbClr val="000000"/>
              </a:solidFill>
              <a:ea typeface="Microsoft YaHei" pitchFamily="34"/>
              <a:cs typeface="Mangal" pitchFamily="18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70" b="1" i="1" dirty="0">
                <a:solidFill>
                  <a:srgbClr val="000000"/>
                </a:solidFill>
                <a:ea typeface="Microsoft YaHei" pitchFamily="34"/>
                <a:cs typeface="Mangal" pitchFamily="18"/>
              </a:rPr>
              <a:t>2 M€</a:t>
            </a:r>
          </a:p>
        </p:txBody>
      </p:sp>
      <p:sp>
        <p:nvSpPr>
          <p:cNvPr id="24" name="Titolo 3"/>
          <p:cNvSpPr txBox="1"/>
          <p:nvPr/>
        </p:nvSpPr>
        <p:spPr>
          <a:xfrm>
            <a:off x="8129315" y="1984840"/>
            <a:ext cx="2277410" cy="72000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0" tIns="0" rIns="0" bIns="0" anchor="ctr" anchorCtr="1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70" b="1" i="1" dirty="0">
                <a:solidFill>
                  <a:srgbClr val="000000"/>
                </a:solidFill>
                <a:ea typeface="Microsoft YaHei" pitchFamily="34"/>
                <a:cs typeface="Mangal" pitchFamily="18"/>
              </a:rPr>
              <a:t>Fondi PON Metro – Asse 2</a:t>
            </a:r>
          </a:p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70" b="1" i="1" dirty="0">
                <a:solidFill>
                  <a:srgbClr val="000000"/>
                </a:solidFill>
                <a:ea typeface="Microsoft YaHei" pitchFamily="34"/>
                <a:cs typeface="Mangal" pitchFamily="18"/>
              </a:rPr>
              <a:t>6 M€</a:t>
            </a:r>
          </a:p>
        </p:txBody>
      </p:sp>
      <p:sp>
        <p:nvSpPr>
          <p:cNvPr id="30" name="Titolo 2"/>
          <p:cNvSpPr txBox="1">
            <a:spLocks/>
          </p:cNvSpPr>
          <p:nvPr/>
        </p:nvSpPr>
        <p:spPr bwMode="auto">
          <a:xfrm>
            <a:off x="1798503" y="5346952"/>
            <a:ext cx="815344" cy="74634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vert270" wrap="square" lIns="0" tIns="0" rIns="0" bIns="0" numCol="1" anchor="ctr" anchorCtr="0" compatLnSpc="1">
            <a:prstTxWarp prst="textNoShape">
              <a:avLst/>
            </a:prstTxWarp>
          </a:bodyPr>
          <a:lstStyle>
            <a:defPPr lvl="0">
              <a:buSzPct val="45000"/>
              <a:buFont typeface="StarSymbol"/>
              <a:buNone/>
              <a:defRPr/>
            </a:defPPr>
            <a:lvl1pPr lvl="0" algn="ctr" rtl="0" eaLnBrk="0" fontAlgn="base" hangingPunct="0"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lang="it-IT" sz="4000" b="1" kern="1200">
                <a:solidFill>
                  <a:schemeClr val="accent1">
                    <a:lumMod val="50000"/>
                  </a:schemeClr>
                </a:solidFill>
                <a:latin typeface="+mn-lt"/>
                <a:ea typeface="Microsoft YaHei" pitchFamily="2"/>
              </a:defRPr>
            </a:lvl1pPr>
            <a:lvl2pPr lvl="1" algn="ctr" rtl="0" eaLnBrk="0" fontAlgn="base" hangingPunct="0"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4400">
                <a:solidFill>
                  <a:schemeClr val="tx2"/>
                </a:solidFill>
                <a:latin typeface="Arial" pitchFamily="34" charset="0"/>
                <a:ea typeface="Microsoft YaHei" pitchFamily="34" charset="-122"/>
              </a:defRPr>
            </a:lvl2pPr>
            <a:lvl3pPr lvl="2" algn="ctr" rtl="0" eaLnBrk="0" fontAlgn="base" hangingPunct="0"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4400">
                <a:solidFill>
                  <a:schemeClr val="tx2"/>
                </a:solidFill>
                <a:latin typeface="Arial" pitchFamily="34" charset="0"/>
                <a:ea typeface="Microsoft YaHei" pitchFamily="34" charset="-122"/>
              </a:defRPr>
            </a:lvl3pPr>
            <a:lvl4pPr lvl="3" algn="ctr" rtl="0" eaLnBrk="0" fontAlgn="base" hangingPunct="0"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4400">
                <a:solidFill>
                  <a:schemeClr val="tx2"/>
                </a:solidFill>
                <a:latin typeface="Arial" pitchFamily="34" charset="0"/>
                <a:ea typeface="Microsoft YaHei" pitchFamily="34" charset="-122"/>
              </a:defRPr>
            </a:lvl4pPr>
            <a:lvl5pPr lvl="4" algn="ctr" rtl="0" eaLnBrk="0" fontAlgn="base" hangingPunct="0"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4400">
                <a:solidFill>
                  <a:schemeClr val="tx2"/>
                </a:solidFill>
                <a:latin typeface="Arial" pitchFamily="34" charset="0"/>
                <a:ea typeface="Microsoft YaHei" pitchFamily="34" charset="-122"/>
              </a:defRPr>
            </a:lvl5pPr>
            <a:lvl6pPr marL="457200" lvl="5" algn="ctr" rtl="0" eaLnBrk="0" fontAlgn="base" hangingPunct="0"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4400">
                <a:solidFill>
                  <a:schemeClr val="tx2"/>
                </a:solidFill>
                <a:latin typeface="Arial" pitchFamily="34" charset="0"/>
                <a:ea typeface="Microsoft YaHei" pitchFamily="34" charset="-122"/>
              </a:defRPr>
            </a:lvl6pPr>
            <a:lvl7pPr marL="914400" lvl="6" algn="ctr" rtl="0" eaLnBrk="0" fontAlgn="base" hangingPunct="0"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4400">
                <a:solidFill>
                  <a:schemeClr val="tx2"/>
                </a:solidFill>
                <a:latin typeface="Arial" pitchFamily="34" charset="0"/>
                <a:ea typeface="Microsoft YaHei" pitchFamily="34" charset="-122"/>
              </a:defRPr>
            </a:lvl7pPr>
            <a:lvl8pPr marL="1371600" lvl="7" algn="ctr" rtl="0" eaLnBrk="0" fontAlgn="base" hangingPunct="0"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4400">
                <a:solidFill>
                  <a:schemeClr val="tx2"/>
                </a:solidFill>
                <a:latin typeface="Arial" pitchFamily="34" charset="0"/>
                <a:ea typeface="Microsoft YaHei" pitchFamily="34" charset="-122"/>
              </a:defRPr>
            </a:lvl8pPr>
            <a:lvl9pPr marL="1828800" lvl="8" algn="ctr" rtl="0" eaLnBrk="0" fontAlgn="base" hangingPunct="0"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4400">
                <a:solidFill>
                  <a:schemeClr val="tx2"/>
                </a:solidFill>
                <a:latin typeface="Arial" pitchFamily="34" charset="0"/>
                <a:ea typeface="Microsoft YaHei" pitchFamily="34" charset="-122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400" dirty="0">
                <a:solidFill>
                  <a:srgbClr val="000000"/>
                </a:solidFill>
                <a:ea typeface="Microsoft YaHei" pitchFamily="34"/>
                <a:cs typeface="Mangal" pitchFamily="18"/>
              </a:rPr>
              <a:t>Gestione</a:t>
            </a:r>
          </a:p>
        </p:txBody>
      </p:sp>
      <p:sp>
        <p:nvSpPr>
          <p:cNvPr id="32" name="Titolo 3"/>
          <p:cNvSpPr txBox="1"/>
          <p:nvPr/>
        </p:nvSpPr>
        <p:spPr>
          <a:xfrm>
            <a:off x="8129314" y="5360837"/>
            <a:ext cx="2277410" cy="732456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0" tIns="0" rIns="0" bIns="0" anchor="ctr" anchorCtr="1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70" b="1" i="1" dirty="0">
                <a:solidFill>
                  <a:srgbClr val="000000"/>
                </a:solidFill>
                <a:ea typeface="Microsoft YaHei" pitchFamily="34"/>
                <a:cs typeface="Mangal" pitchFamily="18"/>
              </a:rPr>
              <a:t>Fondi PON Metro – Asse 2</a:t>
            </a:r>
          </a:p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70" b="1" i="1" dirty="0">
                <a:solidFill>
                  <a:srgbClr val="000000"/>
                </a:solidFill>
                <a:ea typeface="Microsoft YaHei" pitchFamily="34"/>
                <a:cs typeface="Mangal" pitchFamily="18"/>
              </a:rPr>
              <a:t>15 M€</a:t>
            </a:r>
          </a:p>
        </p:txBody>
      </p:sp>
      <p:sp>
        <p:nvSpPr>
          <p:cNvPr id="33" name="Titolo 3"/>
          <p:cNvSpPr txBox="1"/>
          <p:nvPr/>
        </p:nvSpPr>
        <p:spPr>
          <a:xfrm>
            <a:off x="1798504" y="1366512"/>
            <a:ext cx="8608221" cy="52248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wrap="square" lIns="0" tIns="0" rIns="0" bIns="0" anchor="ctr" anchorCtr="1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000" b="1" i="1" dirty="0">
                <a:ea typeface="Microsoft YaHei" pitchFamily="34"/>
                <a:cs typeface="Mangal" pitchFamily="18"/>
              </a:rPr>
              <a:t>Obiettivo strategico: rendere intelligente il sistema della mobilità</a:t>
            </a:r>
            <a:endParaRPr lang="it-IT" sz="2000" dirty="0">
              <a:ea typeface="Microsoft YaHei" pitchFamily="34"/>
              <a:cs typeface="Mangal" pitchFamily="18"/>
            </a:endParaRPr>
          </a:p>
        </p:txBody>
      </p:sp>
      <p:sp>
        <p:nvSpPr>
          <p:cNvPr id="34" name="Titolo 3"/>
          <p:cNvSpPr txBox="1"/>
          <p:nvPr/>
        </p:nvSpPr>
        <p:spPr>
          <a:xfrm>
            <a:off x="1798503" y="4706718"/>
            <a:ext cx="8608221" cy="52248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wrap="square" lIns="0" tIns="0" rIns="0" bIns="0" anchor="ctr" anchorCtr="1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000" b="1" i="1" dirty="0">
                <a:ea typeface="Microsoft YaHei" pitchFamily="34"/>
                <a:cs typeface="Mangal" pitchFamily="18"/>
              </a:rPr>
              <a:t>Obiettivo strategico: incrementare l’uso del trasporto collettivo</a:t>
            </a:r>
            <a:endParaRPr lang="it-IT" sz="2000" dirty="0">
              <a:ea typeface="Microsoft YaHei" pitchFamily="34"/>
              <a:cs typeface="Mangal" pitchFamily="18"/>
            </a:endParaRPr>
          </a:p>
        </p:txBody>
      </p:sp>
      <p:sp>
        <p:nvSpPr>
          <p:cNvPr id="35" name="Titolo 3"/>
          <p:cNvSpPr txBox="1"/>
          <p:nvPr/>
        </p:nvSpPr>
        <p:spPr>
          <a:xfrm>
            <a:off x="2933544" y="5360837"/>
            <a:ext cx="4937952" cy="732457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0" tIns="0" rIns="0" bIns="0" anchor="ctr" anchorCtr="1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-IT" b="1" i="1" dirty="0">
                <a:solidFill>
                  <a:srgbClr val="000000"/>
                </a:solidFill>
                <a:ea typeface="Microsoft YaHei" pitchFamily="34"/>
                <a:cs typeface="Mangal" pitchFamily="18"/>
              </a:rPr>
              <a:t>Rinnovare il parco autobus</a:t>
            </a:r>
          </a:p>
        </p:txBody>
      </p:sp>
      <p:sp>
        <p:nvSpPr>
          <p:cNvPr id="16" name="Titolo 3"/>
          <p:cNvSpPr txBox="1"/>
          <p:nvPr/>
        </p:nvSpPr>
        <p:spPr>
          <a:xfrm>
            <a:off x="2933544" y="3729490"/>
            <a:ext cx="4937952" cy="72000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0" tIns="0" rIns="0" bIns="0" anchor="ctr" anchorCtr="1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-IT" b="1" i="1" dirty="0">
                <a:ea typeface="Microsoft YaHei" pitchFamily="34"/>
                <a:cs typeface="Mangal" pitchFamily="18"/>
              </a:rPr>
              <a:t>Dematerializzare i pagamenti per i servizi di mobilità</a:t>
            </a:r>
            <a:endParaRPr lang="it-IT" dirty="0">
              <a:ea typeface="Microsoft YaHei" pitchFamily="34"/>
              <a:cs typeface="Mangal" pitchFamily="18"/>
            </a:endParaRPr>
          </a:p>
        </p:txBody>
      </p:sp>
      <p:sp>
        <p:nvSpPr>
          <p:cNvPr id="17" name="Titolo 3"/>
          <p:cNvSpPr txBox="1"/>
          <p:nvPr/>
        </p:nvSpPr>
        <p:spPr>
          <a:xfrm>
            <a:off x="8129314" y="3729490"/>
            <a:ext cx="2277410" cy="72000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0" tIns="0" rIns="0" bIns="0" anchor="ctr" anchorCtr="1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70" b="1" i="1" dirty="0">
                <a:solidFill>
                  <a:srgbClr val="000000"/>
                </a:solidFill>
                <a:ea typeface="Microsoft YaHei" pitchFamily="34"/>
                <a:cs typeface="Mangal" pitchFamily="18"/>
              </a:rPr>
              <a:t>Fondi PAC Metro </a:t>
            </a:r>
          </a:p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70" b="1" i="1" dirty="0">
                <a:solidFill>
                  <a:srgbClr val="000000"/>
                </a:solidFill>
                <a:ea typeface="Microsoft YaHei" pitchFamily="34"/>
                <a:cs typeface="Mangal" pitchFamily="18"/>
              </a:rPr>
              <a:t>4 M€</a:t>
            </a:r>
          </a:p>
        </p:txBody>
      </p:sp>
    </p:spTree>
    <p:extLst>
      <p:ext uri="{BB962C8B-B14F-4D97-AF65-F5344CB8AC3E}">
        <p14:creationId xmlns:p14="http://schemas.microsoft.com/office/powerpoint/2010/main" val="68348041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egnaposto contenuto 2"/>
          <p:cNvSpPr>
            <a:spLocks noGrp="1"/>
          </p:cNvSpPr>
          <p:nvPr>
            <p:ph idx="1"/>
          </p:nvPr>
        </p:nvSpPr>
        <p:spPr>
          <a:xfrm>
            <a:off x="1847528" y="2060848"/>
            <a:ext cx="4176464" cy="3725590"/>
          </a:xfrm>
        </p:spPr>
        <p:txBody>
          <a:bodyPr/>
          <a:lstStyle/>
          <a:p>
            <a:pPr algn="just"/>
            <a:r>
              <a:rPr lang="it-IT" dirty="0"/>
              <a:t>L’intervento prevede di dotare la rete stradale con un sistema di controllo del traffico – impianti semaforici – di tipo adattativo. </a:t>
            </a:r>
          </a:p>
          <a:p>
            <a:pPr algn="just"/>
            <a:r>
              <a:rPr lang="it-IT" dirty="0"/>
              <a:t>Questo sistema  adeguerà, in tempo reale sulla base dei dati di traffico, i piani semaforici di tutta la rete, privilegiando il passaggio dei mezzi pubblici e minimizzando il tempo totale di viaggio del traffico privato.</a:t>
            </a:r>
          </a:p>
          <a:p>
            <a:pPr algn="just"/>
            <a:endParaRPr lang="it-IT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56040" y="3776664"/>
            <a:ext cx="371475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Picture 3" descr="C:\Users\Silvio Memoli\Desktop\Unisa 15.11.16\image2016-1-5 12-31-1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68007" y="2188662"/>
            <a:ext cx="2016000" cy="1245957"/>
          </a:xfrm>
          <a:prstGeom prst="rect">
            <a:avLst/>
          </a:prstGeom>
          <a:noFill/>
        </p:spPr>
      </p:pic>
      <p:pic>
        <p:nvPicPr>
          <p:cNvPr id="38" name="Picture 4" descr="C:\Users\Silvio Memoli\Desktop\Unisa 15.11.16\image2016-1-5 12-30-22.png"/>
          <p:cNvPicPr>
            <a:picLocks noChangeAspect="1" noChangeArrowheads="1"/>
          </p:cNvPicPr>
          <p:nvPr/>
        </p:nvPicPr>
        <p:blipFill rotWithShape="1">
          <a:blip r:embed="rId4" cstate="print"/>
          <a:srcRect b="17595"/>
          <a:stretch/>
        </p:blipFill>
        <p:spPr bwMode="auto">
          <a:xfrm>
            <a:off x="8400255" y="2188660"/>
            <a:ext cx="2016000" cy="1245958"/>
          </a:xfrm>
          <a:prstGeom prst="rect">
            <a:avLst/>
          </a:prstGeom>
          <a:noFill/>
        </p:spPr>
      </p:pic>
      <p:sp>
        <p:nvSpPr>
          <p:cNvPr id="8" name="Titolo 3"/>
          <p:cNvSpPr txBox="1"/>
          <p:nvPr/>
        </p:nvSpPr>
        <p:spPr>
          <a:xfrm>
            <a:off x="1524000" y="1292401"/>
            <a:ext cx="9144000" cy="507895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0" tIns="0" rIns="0" bIns="0" anchor="ctr" anchorCtr="1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800" b="1" i="1" dirty="0">
                <a:solidFill>
                  <a:srgbClr val="000000"/>
                </a:solidFill>
                <a:ea typeface="Microsoft YaHei" pitchFamily="34"/>
                <a:cs typeface="Mangal" pitchFamily="18"/>
              </a:rPr>
              <a:t>Adeguare la rete degli impianti semaforici</a:t>
            </a:r>
            <a:endParaRPr lang="it-IT" sz="2800" dirty="0">
              <a:solidFill>
                <a:srgbClr val="000000"/>
              </a:solidFill>
              <a:ea typeface="Microsoft YaHei" pitchFamily="34"/>
              <a:cs typeface="Mang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1758994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egnaposto contenuto 2"/>
          <p:cNvSpPr>
            <a:spLocks noGrp="1"/>
          </p:cNvSpPr>
          <p:nvPr>
            <p:ph idx="1"/>
          </p:nvPr>
        </p:nvSpPr>
        <p:spPr>
          <a:xfrm>
            <a:off x="1703512" y="2492896"/>
            <a:ext cx="4752528" cy="3456384"/>
          </a:xfrm>
        </p:spPr>
        <p:txBody>
          <a:bodyPr/>
          <a:lstStyle/>
          <a:p>
            <a:pPr algn="just"/>
            <a:r>
              <a:rPr lang="it-IT" dirty="0"/>
              <a:t>Le gallerie verranno attrezzate con un sistema dei sensori di campo per il monitoraggio dei flussi e di eventi eccezionali (incendi, incidenti,..), per il rilievo del passaggio di merci pericolose, e per la  diagnostica degli impianti. </a:t>
            </a:r>
          </a:p>
          <a:p>
            <a:pPr algn="just"/>
            <a:r>
              <a:rPr lang="it-IT" dirty="0"/>
              <a:t>In remoto i dati del monitoraggio verranno raccolti ed utilizzati per  implementate strategie di gestione dell’emergenza e delle anomalie di funzionamento. </a:t>
            </a:r>
          </a:p>
          <a:p>
            <a:pPr algn="just"/>
            <a:endParaRPr lang="it-IT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 l="32866" t="23268" r="15576" b="15512"/>
          <a:stretch>
            <a:fillRect/>
          </a:stretch>
        </p:blipFill>
        <p:spPr bwMode="auto">
          <a:xfrm>
            <a:off x="6456040" y="2792670"/>
            <a:ext cx="3960440" cy="2657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olo 3"/>
          <p:cNvSpPr txBox="1"/>
          <p:nvPr/>
        </p:nvSpPr>
        <p:spPr>
          <a:xfrm>
            <a:off x="1524000" y="1292400"/>
            <a:ext cx="9144000" cy="927962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0" tIns="0" rIns="0" bIns="0" anchor="ctr" anchorCtr="1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800" b="1" i="1" dirty="0">
                <a:solidFill>
                  <a:srgbClr val="000000"/>
                </a:solidFill>
                <a:ea typeface="Microsoft YaHei" pitchFamily="34"/>
                <a:cs typeface="Mangal" pitchFamily="18"/>
              </a:rPr>
              <a:t>Dotare le gallerie stradali urbane di sistemi per il </a:t>
            </a:r>
          </a:p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800" b="1" i="1" dirty="0">
                <a:solidFill>
                  <a:srgbClr val="000000"/>
                </a:solidFill>
                <a:ea typeface="Microsoft YaHei" pitchFamily="34"/>
                <a:cs typeface="Mangal" pitchFamily="18"/>
              </a:rPr>
              <a:t>controllo e la gestione del traffico</a:t>
            </a:r>
          </a:p>
        </p:txBody>
      </p:sp>
    </p:spTree>
    <p:extLst>
      <p:ext uri="{BB962C8B-B14F-4D97-AF65-F5344CB8AC3E}">
        <p14:creationId xmlns:p14="http://schemas.microsoft.com/office/powerpoint/2010/main" val="1758994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egnaposto contenuto 2"/>
          <p:cNvSpPr>
            <a:spLocks noGrp="1"/>
          </p:cNvSpPr>
          <p:nvPr>
            <p:ph idx="1"/>
          </p:nvPr>
        </p:nvSpPr>
        <p:spPr>
          <a:xfrm>
            <a:off x="1703513" y="2204865"/>
            <a:ext cx="4608512" cy="3353569"/>
          </a:xfrm>
        </p:spPr>
        <p:txBody>
          <a:bodyPr/>
          <a:lstStyle/>
          <a:p>
            <a:pPr algn="just"/>
            <a:r>
              <a:rPr lang="it-IT" dirty="0"/>
              <a:t>Si prevede il rinnovamento ed il potenziamento tecnologico della flotta autobus di ANM. </a:t>
            </a:r>
          </a:p>
          <a:p>
            <a:pPr algn="just"/>
            <a:r>
              <a:rPr lang="it-IT" dirty="0"/>
              <a:t>Si prevede l’acquisto di circa 70 nuovi autobus.</a:t>
            </a:r>
          </a:p>
          <a:p>
            <a:pPr algn="just"/>
            <a:r>
              <a:rPr lang="it-IT" dirty="0"/>
              <a:t>I dispositivi ITS installati sui nuovi veicoli consentiranno l’interoperabilità con il nuovo sistema semaforico centralizzato, migliorando il </a:t>
            </a:r>
            <a:r>
              <a:rPr lang="it-IT" dirty="0" err="1"/>
              <a:t>preferenziamento</a:t>
            </a:r>
            <a:r>
              <a:rPr lang="it-IT" dirty="0"/>
              <a:t> e l’ottimizzazione dei tempi di servizio.</a:t>
            </a:r>
          </a:p>
          <a:p>
            <a:pPr algn="just"/>
            <a:endParaRPr lang="it-IT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6182" y="3861048"/>
            <a:ext cx="3724275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9811" y="2060849"/>
            <a:ext cx="3097017" cy="1668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olo 3"/>
          <p:cNvSpPr txBox="1"/>
          <p:nvPr/>
        </p:nvSpPr>
        <p:spPr>
          <a:xfrm>
            <a:off x="1524000" y="1292401"/>
            <a:ext cx="9144000" cy="507895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0" tIns="0" rIns="0" bIns="0" anchor="ctr" anchorCtr="1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800" b="1" i="1" dirty="0">
                <a:solidFill>
                  <a:srgbClr val="000000"/>
                </a:solidFill>
                <a:ea typeface="Microsoft YaHei" pitchFamily="34"/>
                <a:cs typeface="Mangal" pitchFamily="18"/>
              </a:rPr>
              <a:t>Rinnovare il parco autobus</a:t>
            </a:r>
            <a:endParaRPr lang="it-IT" sz="2800" dirty="0">
              <a:solidFill>
                <a:srgbClr val="000000"/>
              </a:solidFill>
              <a:ea typeface="Microsoft YaHei" pitchFamily="34"/>
              <a:cs typeface="Mang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1758994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egnaposto contenuto 2"/>
          <p:cNvSpPr>
            <a:spLocks noGrp="1"/>
          </p:cNvSpPr>
          <p:nvPr>
            <p:ph idx="1"/>
          </p:nvPr>
        </p:nvSpPr>
        <p:spPr>
          <a:xfrm>
            <a:off x="1703512" y="2060848"/>
            <a:ext cx="3888432" cy="3725590"/>
          </a:xfrm>
        </p:spPr>
        <p:txBody>
          <a:bodyPr/>
          <a:lstStyle/>
          <a:p>
            <a:pPr algn="just"/>
            <a:r>
              <a:rPr lang="it-IT" dirty="0"/>
              <a:t>La </a:t>
            </a:r>
            <a:r>
              <a:rPr lang="it-IT" dirty="0" err="1"/>
              <a:t>dematerializzazione</a:t>
            </a:r>
            <a:r>
              <a:rPr lang="it-IT" dirty="0"/>
              <a:t> dei pagamenti per i servizi di mobilità rappresenta una condizione abilitante per attuare forme evolute di integrazione modale e di utilizzo della leva tariffaria per orientare gli utenti. </a:t>
            </a:r>
          </a:p>
          <a:p>
            <a:pPr algn="just"/>
            <a:r>
              <a:rPr lang="it-IT" dirty="0"/>
              <a:t>Rappresenta un primo passo concreto nella direzione della mobilità come servizio  (</a:t>
            </a:r>
            <a:r>
              <a:rPr lang="it-IT" i="1" dirty="0" err="1"/>
              <a:t>mobility</a:t>
            </a:r>
            <a:r>
              <a:rPr lang="it-IT" i="1" dirty="0"/>
              <a:t>-</a:t>
            </a:r>
            <a:r>
              <a:rPr lang="it-IT" i="1" dirty="0" err="1"/>
              <a:t>as</a:t>
            </a:r>
            <a:r>
              <a:rPr lang="it-IT" i="1" dirty="0"/>
              <a:t>-a-service</a:t>
            </a:r>
            <a:r>
              <a:rPr lang="it-IT" dirty="0"/>
              <a:t>). </a:t>
            </a:r>
          </a:p>
          <a:p>
            <a:endParaRPr lang="it-IT" dirty="0"/>
          </a:p>
          <a:p>
            <a:pPr algn="just"/>
            <a:endParaRPr lang="it-IT" dirty="0"/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3" t="1201"/>
          <a:stretch/>
        </p:blipFill>
        <p:spPr>
          <a:xfrm>
            <a:off x="5740516" y="2255198"/>
            <a:ext cx="4675964" cy="3507759"/>
          </a:xfrm>
          <a:prstGeom prst="rect">
            <a:avLst/>
          </a:prstGeom>
        </p:spPr>
      </p:pic>
      <p:sp>
        <p:nvSpPr>
          <p:cNvPr id="8" name="Titolo 3"/>
          <p:cNvSpPr txBox="1"/>
          <p:nvPr/>
        </p:nvSpPr>
        <p:spPr>
          <a:xfrm>
            <a:off x="1524000" y="1292401"/>
            <a:ext cx="9144000" cy="507895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0" tIns="0" rIns="0" bIns="0" anchor="ctr" anchorCtr="1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800" b="1" i="1" dirty="0">
                <a:solidFill>
                  <a:srgbClr val="000000"/>
                </a:solidFill>
                <a:ea typeface="Microsoft YaHei" pitchFamily="34"/>
                <a:cs typeface="Mangal" pitchFamily="18"/>
              </a:rPr>
              <a:t>Dematerializzare i pagamenti per i servizi di mobilità (1)</a:t>
            </a:r>
          </a:p>
        </p:txBody>
      </p:sp>
    </p:spTree>
    <p:extLst>
      <p:ext uri="{BB962C8B-B14F-4D97-AF65-F5344CB8AC3E}">
        <p14:creationId xmlns:p14="http://schemas.microsoft.com/office/powerpoint/2010/main" val="1758994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schema_slides">
  <a:themeElements>
    <a:clrScheme name="assessorat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7215</TotalTime>
  <Words>622</Words>
  <Application>Microsoft Office PowerPoint</Application>
  <PresentationFormat>Widescreen</PresentationFormat>
  <Paragraphs>92</Paragraphs>
  <Slides>12</Slides>
  <Notes>5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12</vt:i4>
      </vt:variant>
    </vt:vector>
  </HeadingPairs>
  <TitlesOfParts>
    <vt:vector size="19" baseType="lpstr">
      <vt:lpstr>Microsoft YaHei</vt:lpstr>
      <vt:lpstr>ＭＳ Ｐゴシック</vt:lpstr>
      <vt:lpstr>Arial</vt:lpstr>
      <vt:lpstr>Calibri</vt:lpstr>
      <vt:lpstr>Mangal</vt:lpstr>
      <vt:lpstr>StarSymbol</vt:lpstr>
      <vt:lpstr>1_schema_slides</vt:lpstr>
      <vt:lpstr>PON Metro 2014-2020 Mobilità sostenibile e ITS</vt:lpstr>
      <vt:lpstr>La visione del PUMS Un piano della città e costruito con la città</vt:lpstr>
      <vt:lpstr>Obiettivi del PUMS</vt:lpstr>
      <vt:lpstr>Riconoscimenti del PUMS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Architettura</vt:lpstr>
      <vt:lpstr>PON Metro 2014-2020 Mobilità sostenibile e ITS</vt:lpstr>
    </vt:vector>
  </TitlesOfParts>
  <Company>Agenzia per la Coesione Territoriale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INFORMAZIONE E PUBBLICITA’</dc:title>
  <dc:creator>Raffaele Paciello</dc:creator>
  <cp:lastModifiedBy>antonio scarola</cp:lastModifiedBy>
  <cp:revision>737</cp:revision>
  <cp:lastPrinted>2016-10-23T10:05:55Z</cp:lastPrinted>
  <dcterms:created xsi:type="dcterms:W3CDTF">2010-07-07T07:39:51Z</dcterms:created>
  <dcterms:modified xsi:type="dcterms:W3CDTF">2017-05-11T07:25:21Z</dcterms:modified>
</cp:coreProperties>
</file>