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</p:sldMasterIdLst>
  <p:notesMasterIdLst>
    <p:notesMasterId r:id="rId8"/>
  </p:notesMasterIdLst>
  <p:handoutMasterIdLst>
    <p:handoutMasterId r:id="rId9"/>
  </p:handoutMasterIdLst>
  <p:sldIdLst>
    <p:sldId id="381" r:id="rId2"/>
    <p:sldId id="412" r:id="rId3"/>
    <p:sldId id="413" r:id="rId4"/>
    <p:sldId id="414" r:id="rId5"/>
    <p:sldId id="416" r:id="rId6"/>
    <p:sldId id="410" r:id="rId7"/>
  </p:sldIdLst>
  <p:sldSz cx="12192000" cy="6858000"/>
  <p:notesSz cx="9874250" cy="679767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DB"/>
    <a:srgbClr val="FFCC66"/>
    <a:srgbClr val="004393"/>
    <a:srgbClr val="E4E4E4"/>
    <a:srgbClr val="D5D5D5"/>
    <a:srgbClr val="32B1DC"/>
    <a:srgbClr val="B2B2B2"/>
    <a:srgbClr val="BF8C3B"/>
    <a:srgbClr val="E8E8E8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69" autoAdjust="0"/>
    <p:restoredTop sz="85199" autoAdjust="0"/>
  </p:normalViewPr>
  <p:slideViewPr>
    <p:cSldViewPr>
      <p:cViewPr varScale="1">
        <p:scale>
          <a:sx n="116" d="100"/>
          <a:sy n="116" d="100"/>
        </p:scale>
        <p:origin x="47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E3C858-6FA8-4D29-ABC5-53A0E1895E0C}" type="doc">
      <dgm:prSet loTypeId="urn:microsoft.com/office/officeart/2005/8/layout/hierarchy2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B7EF1D0-020F-4385-9A64-86A860A831F5}">
      <dgm:prSet phldrT="[Testo]" custT="1"/>
      <dgm:spPr/>
      <dgm:t>
        <a:bodyPr/>
        <a:lstStyle/>
        <a:p>
          <a:r>
            <a:rPr lang="it-IT" sz="2000" b="1" dirty="0" smtClean="0">
              <a:latin typeface="Calibri" pitchFamily="34" charset="0"/>
            </a:rPr>
            <a:t>Comunità a spazi condivisi</a:t>
          </a:r>
          <a:endParaRPr lang="it-IT" sz="2000" b="1" dirty="0">
            <a:latin typeface="Calibri" pitchFamily="34" charset="0"/>
          </a:endParaRPr>
        </a:p>
      </dgm:t>
    </dgm:pt>
    <dgm:pt modelId="{A23538FD-AD95-4039-93F6-12DC3B49FFD9}" type="parTrans" cxnId="{DCB3C9E1-DBE0-45EC-A53F-40D55205C95E}">
      <dgm:prSet/>
      <dgm:spPr/>
      <dgm:t>
        <a:bodyPr/>
        <a:lstStyle/>
        <a:p>
          <a:endParaRPr lang="it-IT" sz="2000"/>
        </a:p>
      </dgm:t>
    </dgm:pt>
    <dgm:pt modelId="{0CAE8198-B9A6-4531-9262-0750086C17BB}" type="sibTrans" cxnId="{DCB3C9E1-DBE0-45EC-A53F-40D55205C95E}">
      <dgm:prSet/>
      <dgm:spPr/>
      <dgm:t>
        <a:bodyPr/>
        <a:lstStyle/>
        <a:p>
          <a:endParaRPr lang="it-IT" sz="2000"/>
        </a:p>
      </dgm:t>
    </dgm:pt>
    <dgm:pt modelId="{20192FB6-D597-4FB2-8ACE-5E0919B262B6}">
      <dgm:prSet phldrT="[Testo]" custT="1"/>
      <dgm:spPr/>
      <dgm:t>
        <a:bodyPr/>
        <a:lstStyle/>
        <a:p>
          <a:r>
            <a:rPr lang="it-IT" sz="2000" b="1" dirty="0" smtClean="0">
              <a:latin typeface="Calibri" pitchFamily="34" charset="0"/>
            </a:rPr>
            <a:t>Riqualificazione casa di riposo Signoriello</a:t>
          </a:r>
          <a:endParaRPr lang="it-IT" sz="2000" dirty="0"/>
        </a:p>
      </dgm:t>
    </dgm:pt>
    <dgm:pt modelId="{120CD878-FEDB-498F-B9BB-141E813ACD92}" type="parTrans" cxnId="{4AB43BE5-450E-4CD1-82A6-EE961AB51BA1}">
      <dgm:prSet custT="1"/>
      <dgm:spPr/>
      <dgm:t>
        <a:bodyPr/>
        <a:lstStyle/>
        <a:p>
          <a:endParaRPr lang="it-IT" sz="2000" dirty="0"/>
        </a:p>
      </dgm:t>
    </dgm:pt>
    <dgm:pt modelId="{216242F5-3C1D-4018-AED7-8E045527EDFA}" type="sibTrans" cxnId="{4AB43BE5-450E-4CD1-82A6-EE961AB51BA1}">
      <dgm:prSet/>
      <dgm:spPr/>
      <dgm:t>
        <a:bodyPr/>
        <a:lstStyle/>
        <a:p>
          <a:endParaRPr lang="it-IT" sz="2000"/>
        </a:p>
      </dgm:t>
    </dgm:pt>
    <dgm:pt modelId="{1C07282D-B0F0-4C76-9D5C-053EEA7801C6}">
      <dgm:prSet phldrT="[Testo]" custT="1"/>
      <dgm:spPr/>
      <dgm:t>
        <a:bodyPr/>
        <a:lstStyle/>
        <a:p>
          <a:r>
            <a:rPr lang="it-IT" sz="2000" b="1" dirty="0" smtClean="0">
              <a:latin typeface="Calibri" pitchFamily="34" charset="0"/>
            </a:rPr>
            <a:t>Riqualificazione struttura Cardinale Mimmi</a:t>
          </a:r>
          <a:endParaRPr lang="it-IT" sz="2000" b="1" dirty="0">
            <a:latin typeface="Calibri" pitchFamily="34" charset="0"/>
          </a:endParaRPr>
        </a:p>
      </dgm:t>
    </dgm:pt>
    <dgm:pt modelId="{A06F67AE-0A46-4816-8D5D-A5F272B1002F}" type="parTrans" cxnId="{DA4CE2C8-FB0A-4DD7-B22E-F1328F46027C}">
      <dgm:prSet custT="1"/>
      <dgm:spPr/>
      <dgm:t>
        <a:bodyPr/>
        <a:lstStyle/>
        <a:p>
          <a:endParaRPr lang="it-IT" sz="2000" dirty="0"/>
        </a:p>
      </dgm:t>
    </dgm:pt>
    <dgm:pt modelId="{DCB103A0-1D01-4A39-90F3-8FFE31E06636}" type="sibTrans" cxnId="{DA4CE2C8-FB0A-4DD7-B22E-F1328F46027C}">
      <dgm:prSet/>
      <dgm:spPr/>
      <dgm:t>
        <a:bodyPr/>
        <a:lstStyle/>
        <a:p>
          <a:endParaRPr lang="it-IT" sz="2000"/>
        </a:p>
      </dgm:t>
    </dgm:pt>
    <dgm:pt modelId="{A2C37FDC-7184-4122-8003-87153FB4EC28}" type="pres">
      <dgm:prSet presAssocID="{61E3C858-6FA8-4D29-ABC5-53A0E1895E0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DB2B5FC-55F6-42AF-BF81-9AF6E3AA6129}" type="pres">
      <dgm:prSet presAssocID="{EB7EF1D0-020F-4385-9A64-86A860A831F5}" presName="root1" presStyleCnt="0"/>
      <dgm:spPr/>
    </dgm:pt>
    <dgm:pt modelId="{3A697D2E-46F2-4908-9BA6-14E80B6B451D}" type="pres">
      <dgm:prSet presAssocID="{EB7EF1D0-020F-4385-9A64-86A860A831F5}" presName="LevelOneTextNode" presStyleLbl="node0" presStyleIdx="0" presStyleCnt="1" custScaleX="147484" custScaleY="135827" custLinFactNeighborX="3815" custLinFactNeighborY="-160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F27BACE3-8AEE-4D5C-8901-361A361D9E73}" type="pres">
      <dgm:prSet presAssocID="{EB7EF1D0-020F-4385-9A64-86A860A831F5}" presName="level2hierChild" presStyleCnt="0"/>
      <dgm:spPr/>
    </dgm:pt>
    <dgm:pt modelId="{E86710F7-A43E-4725-A951-BCD137139A6F}" type="pres">
      <dgm:prSet presAssocID="{120CD878-FEDB-498F-B9BB-141E813ACD92}" presName="conn2-1" presStyleLbl="parChTrans1D2" presStyleIdx="0" presStyleCnt="2"/>
      <dgm:spPr/>
      <dgm:t>
        <a:bodyPr/>
        <a:lstStyle/>
        <a:p>
          <a:endParaRPr lang="it-IT"/>
        </a:p>
      </dgm:t>
    </dgm:pt>
    <dgm:pt modelId="{3A7BDA94-D5EE-494D-B9AA-4336CE2DF23F}" type="pres">
      <dgm:prSet presAssocID="{120CD878-FEDB-498F-B9BB-141E813ACD92}" presName="connTx" presStyleLbl="parChTrans1D2" presStyleIdx="0" presStyleCnt="2"/>
      <dgm:spPr/>
      <dgm:t>
        <a:bodyPr/>
        <a:lstStyle/>
        <a:p>
          <a:endParaRPr lang="it-IT"/>
        </a:p>
      </dgm:t>
    </dgm:pt>
    <dgm:pt modelId="{561E3ED6-36A4-438E-A353-622165655711}" type="pres">
      <dgm:prSet presAssocID="{20192FB6-D597-4FB2-8ACE-5E0919B262B6}" presName="root2" presStyleCnt="0"/>
      <dgm:spPr/>
    </dgm:pt>
    <dgm:pt modelId="{68C681AD-D06F-4930-A7D7-FF466BAEB66E}" type="pres">
      <dgm:prSet presAssocID="{20192FB6-D597-4FB2-8ACE-5E0919B262B6}" presName="LevelTwoTextNode" presStyleLbl="node2" presStyleIdx="0" presStyleCnt="2" custScaleX="199756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6B7E18F-4715-4701-8E37-4E6CC753DF83}" type="pres">
      <dgm:prSet presAssocID="{20192FB6-D597-4FB2-8ACE-5E0919B262B6}" presName="level3hierChild" presStyleCnt="0"/>
      <dgm:spPr/>
    </dgm:pt>
    <dgm:pt modelId="{267A3640-48A5-4793-B4AD-9AD1CD4ECF50}" type="pres">
      <dgm:prSet presAssocID="{A06F67AE-0A46-4816-8D5D-A5F272B1002F}" presName="conn2-1" presStyleLbl="parChTrans1D2" presStyleIdx="1" presStyleCnt="2"/>
      <dgm:spPr/>
      <dgm:t>
        <a:bodyPr/>
        <a:lstStyle/>
        <a:p>
          <a:endParaRPr lang="it-IT"/>
        </a:p>
      </dgm:t>
    </dgm:pt>
    <dgm:pt modelId="{0568A814-C3E0-4DED-84F0-554D84C0361E}" type="pres">
      <dgm:prSet presAssocID="{A06F67AE-0A46-4816-8D5D-A5F272B1002F}" presName="connTx" presStyleLbl="parChTrans1D2" presStyleIdx="1" presStyleCnt="2"/>
      <dgm:spPr/>
      <dgm:t>
        <a:bodyPr/>
        <a:lstStyle/>
        <a:p>
          <a:endParaRPr lang="it-IT"/>
        </a:p>
      </dgm:t>
    </dgm:pt>
    <dgm:pt modelId="{332ADCA9-5386-48B3-8646-F88A900AC5EC}" type="pres">
      <dgm:prSet presAssocID="{1C07282D-B0F0-4C76-9D5C-053EEA7801C6}" presName="root2" presStyleCnt="0"/>
      <dgm:spPr/>
    </dgm:pt>
    <dgm:pt modelId="{5A0641BF-5EE8-48C9-9540-775911E66153}" type="pres">
      <dgm:prSet presAssocID="{1C07282D-B0F0-4C76-9D5C-053EEA7801C6}" presName="LevelTwoTextNode" presStyleLbl="node2" presStyleIdx="1" presStyleCnt="2" custScaleX="199756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CBDD96B-3A20-4D9F-9AE6-E7EAA38B6A62}" type="pres">
      <dgm:prSet presAssocID="{1C07282D-B0F0-4C76-9D5C-053EEA7801C6}" presName="level3hierChild" presStyleCnt="0"/>
      <dgm:spPr/>
    </dgm:pt>
  </dgm:ptLst>
  <dgm:cxnLst>
    <dgm:cxn modelId="{1DAD27B3-D20F-424A-854C-16E34CCBE496}" type="presOf" srcId="{20192FB6-D597-4FB2-8ACE-5E0919B262B6}" destId="{68C681AD-D06F-4930-A7D7-FF466BAEB66E}" srcOrd="0" destOrd="0" presId="urn:microsoft.com/office/officeart/2005/8/layout/hierarchy2"/>
    <dgm:cxn modelId="{F3E2D38C-B091-4C79-A5B7-C3219FFAC4E0}" type="presOf" srcId="{EB7EF1D0-020F-4385-9A64-86A860A831F5}" destId="{3A697D2E-46F2-4908-9BA6-14E80B6B451D}" srcOrd="0" destOrd="0" presId="urn:microsoft.com/office/officeart/2005/8/layout/hierarchy2"/>
    <dgm:cxn modelId="{5699BBCE-E894-4C62-BA79-F95E8BD7B4D8}" type="presOf" srcId="{120CD878-FEDB-498F-B9BB-141E813ACD92}" destId="{3A7BDA94-D5EE-494D-B9AA-4336CE2DF23F}" srcOrd="1" destOrd="0" presId="urn:microsoft.com/office/officeart/2005/8/layout/hierarchy2"/>
    <dgm:cxn modelId="{4AB43BE5-450E-4CD1-82A6-EE961AB51BA1}" srcId="{EB7EF1D0-020F-4385-9A64-86A860A831F5}" destId="{20192FB6-D597-4FB2-8ACE-5E0919B262B6}" srcOrd="0" destOrd="0" parTransId="{120CD878-FEDB-498F-B9BB-141E813ACD92}" sibTransId="{216242F5-3C1D-4018-AED7-8E045527EDFA}"/>
    <dgm:cxn modelId="{F935DADC-3D9A-4C10-B679-2C25825A16B3}" type="presOf" srcId="{1C07282D-B0F0-4C76-9D5C-053EEA7801C6}" destId="{5A0641BF-5EE8-48C9-9540-775911E66153}" srcOrd="0" destOrd="0" presId="urn:microsoft.com/office/officeart/2005/8/layout/hierarchy2"/>
    <dgm:cxn modelId="{DCB3C9E1-DBE0-45EC-A53F-40D55205C95E}" srcId="{61E3C858-6FA8-4D29-ABC5-53A0E1895E0C}" destId="{EB7EF1D0-020F-4385-9A64-86A860A831F5}" srcOrd="0" destOrd="0" parTransId="{A23538FD-AD95-4039-93F6-12DC3B49FFD9}" sibTransId="{0CAE8198-B9A6-4531-9262-0750086C17BB}"/>
    <dgm:cxn modelId="{7DA22037-5D40-4A51-AFEF-5C0A898A09C9}" type="presOf" srcId="{A06F67AE-0A46-4816-8D5D-A5F272B1002F}" destId="{0568A814-C3E0-4DED-84F0-554D84C0361E}" srcOrd="1" destOrd="0" presId="urn:microsoft.com/office/officeart/2005/8/layout/hierarchy2"/>
    <dgm:cxn modelId="{DA4CE2C8-FB0A-4DD7-B22E-F1328F46027C}" srcId="{EB7EF1D0-020F-4385-9A64-86A860A831F5}" destId="{1C07282D-B0F0-4C76-9D5C-053EEA7801C6}" srcOrd="1" destOrd="0" parTransId="{A06F67AE-0A46-4816-8D5D-A5F272B1002F}" sibTransId="{DCB103A0-1D01-4A39-90F3-8FFE31E06636}"/>
    <dgm:cxn modelId="{7D5C9F7E-034A-4D3C-89E3-458899B9D3B6}" type="presOf" srcId="{61E3C858-6FA8-4D29-ABC5-53A0E1895E0C}" destId="{A2C37FDC-7184-4122-8003-87153FB4EC28}" srcOrd="0" destOrd="0" presId="urn:microsoft.com/office/officeart/2005/8/layout/hierarchy2"/>
    <dgm:cxn modelId="{BC1C9E9E-97EF-43E3-A2CE-68D07F56E056}" type="presOf" srcId="{120CD878-FEDB-498F-B9BB-141E813ACD92}" destId="{E86710F7-A43E-4725-A951-BCD137139A6F}" srcOrd="0" destOrd="0" presId="urn:microsoft.com/office/officeart/2005/8/layout/hierarchy2"/>
    <dgm:cxn modelId="{356C2393-C631-47E6-B6FD-4B802945318B}" type="presOf" srcId="{A06F67AE-0A46-4816-8D5D-A5F272B1002F}" destId="{267A3640-48A5-4793-B4AD-9AD1CD4ECF50}" srcOrd="0" destOrd="0" presId="urn:microsoft.com/office/officeart/2005/8/layout/hierarchy2"/>
    <dgm:cxn modelId="{AD0BA992-F855-458C-9597-698DA06D86FB}" type="presParOf" srcId="{A2C37FDC-7184-4122-8003-87153FB4EC28}" destId="{1DB2B5FC-55F6-42AF-BF81-9AF6E3AA6129}" srcOrd="0" destOrd="0" presId="urn:microsoft.com/office/officeart/2005/8/layout/hierarchy2"/>
    <dgm:cxn modelId="{4855E308-7329-4670-9891-D1DCD7E86F1C}" type="presParOf" srcId="{1DB2B5FC-55F6-42AF-BF81-9AF6E3AA6129}" destId="{3A697D2E-46F2-4908-9BA6-14E80B6B451D}" srcOrd="0" destOrd="0" presId="urn:microsoft.com/office/officeart/2005/8/layout/hierarchy2"/>
    <dgm:cxn modelId="{04BFECE7-F987-4813-8588-D0C5CF66A646}" type="presParOf" srcId="{1DB2B5FC-55F6-42AF-BF81-9AF6E3AA6129}" destId="{F27BACE3-8AEE-4D5C-8901-361A361D9E73}" srcOrd="1" destOrd="0" presId="urn:microsoft.com/office/officeart/2005/8/layout/hierarchy2"/>
    <dgm:cxn modelId="{DDE02022-F781-4227-B1EA-82DF32CDD3C4}" type="presParOf" srcId="{F27BACE3-8AEE-4D5C-8901-361A361D9E73}" destId="{E86710F7-A43E-4725-A951-BCD137139A6F}" srcOrd="0" destOrd="0" presId="urn:microsoft.com/office/officeart/2005/8/layout/hierarchy2"/>
    <dgm:cxn modelId="{499E91C0-0F46-4A0C-897C-C88DFE2CC7C1}" type="presParOf" srcId="{E86710F7-A43E-4725-A951-BCD137139A6F}" destId="{3A7BDA94-D5EE-494D-B9AA-4336CE2DF23F}" srcOrd="0" destOrd="0" presId="urn:microsoft.com/office/officeart/2005/8/layout/hierarchy2"/>
    <dgm:cxn modelId="{A078AB18-C5DA-4A51-8AAA-9647661761E6}" type="presParOf" srcId="{F27BACE3-8AEE-4D5C-8901-361A361D9E73}" destId="{561E3ED6-36A4-438E-A353-622165655711}" srcOrd="1" destOrd="0" presId="urn:microsoft.com/office/officeart/2005/8/layout/hierarchy2"/>
    <dgm:cxn modelId="{30007022-810B-4F9B-ADF6-49F688D8E5FF}" type="presParOf" srcId="{561E3ED6-36A4-438E-A353-622165655711}" destId="{68C681AD-D06F-4930-A7D7-FF466BAEB66E}" srcOrd="0" destOrd="0" presId="urn:microsoft.com/office/officeart/2005/8/layout/hierarchy2"/>
    <dgm:cxn modelId="{EA194C9E-B5D6-43D2-B3A9-1ED6E197E033}" type="presParOf" srcId="{561E3ED6-36A4-438E-A353-622165655711}" destId="{D6B7E18F-4715-4701-8E37-4E6CC753DF83}" srcOrd="1" destOrd="0" presId="urn:microsoft.com/office/officeart/2005/8/layout/hierarchy2"/>
    <dgm:cxn modelId="{EA5DCD6F-A8C5-46A1-8410-CDDF77FCE1B3}" type="presParOf" srcId="{F27BACE3-8AEE-4D5C-8901-361A361D9E73}" destId="{267A3640-48A5-4793-B4AD-9AD1CD4ECF50}" srcOrd="2" destOrd="0" presId="urn:microsoft.com/office/officeart/2005/8/layout/hierarchy2"/>
    <dgm:cxn modelId="{1592F6D7-5CBC-4D3B-B43A-393ECA8AA93E}" type="presParOf" srcId="{267A3640-48A5-4793-B4AD-9AD1CD4ECF50}" destId="{0568A814-C3E0-4DED-84F0-554D84C0361E}" srcOrd="0" destOrd="0" presId="urn:microsoft.com/office/officeart/2005/8/layout/hierarchy2"/>
    <dgm:cxn modelId="{3E13A692-DD4E-45FE-AF9E-3D179B79914F}" type="presParOf" srcId="{F27BACE3-8AEE-4D5C-8901-361A361D9E73}" destId="{332ADCA9-5386-48B3-8646-F88A900AC5EC}" srcOrd="3" destOrd="0" presId="urn:microsoft.com/office/officeart/2005/8/layout/hierarchy2"/>
    <dgm:cxn modelId="{3D8C8110-E5D2-4A04-B0E6-3D824BA2E3DD}" type="presParOf" srcId="{332ADCA9-5386-48B3-8646-F88A900AC5EC}" destId="{5A0641BF-5EE8-48C9-9540-775911E66153}" srcOrd="0" destOrd="0" presId="urn:microsoft.com/office/officeart/2005/8/layout/hierarchy2"/>
    <dgm:cxn modelId="{458063E6-70B3-4B55-8273-413869DD3FB0}" type="presParOf" srcId="{332ADCA9-5386-48B3-8646-F88A900AC5EC}" destId="{ACBDD96B-3A20-4D9F-9AE6-E7EAA38B6A6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E3C858-6FA8-4D29-ABC5-53A0E1895E0C}" type="doc">
      <dgm:prSet loTypeId="urn:microsoft.com/office/officeart/2005/8/layout/hierarchy2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B7EF1D0-020F-4385-9A64-86A860A831F5}">
      <dgm:prSet phldrT="[Testo]" custT="1"/>
      <dgm:spPr/>
      <dgm:t>
        <a:bodyPr/>
        <a:lstStyle/>
        <a:p>
          <a:r>
            <a:rPr lang="it-IT" sz="2000" b="1" dirty="0" smtClean="0">
              <a:latin typeface="Calibri" pitchFamily="34" charset="0"/>
            </a:rPr>
            <a:t>Percorsi di autonomia guidata adulti - Lavanderia</a:t>
          </a:r>
          <a:endParaRPr lang="it-IT" sz="2000" b="1" dirty="0">
            <a:latin typeface="Calibri" pitchFamily="34" charset="0"/>
          </a:endParaRPr>
        </a:p>
      </dgm:t>
    </dgm:pt>
    <dgm:pt modelId="{A23538FD-AD95-4039-93F6-12DC3B49FFD9}" type="parTrans" cxnId="{DCB3C9E1-DBE0-45EC-A53F-40D55205C95E}">
      <dgm:prSet/>
      <dgm:spPr/>
      <dgm:t>
        <a:bodyPr/>
        <a:lstStyle/>
        <a:p>
          <a:endParaRPr lang="it-IT" sz="2000"/>
        </a:p>
      </dgm:t>
    </dgm:pt>
    <dgm:pt modelId="{0CAE8198-B9A6-4531-9262-0750086C17BB}" type="sibTrans" cxnId="{DCB3C9E1-DBE0-45EC-A53F-40D55205C95E}">
      <dgm:prSet/>
      <dgm:spPr/>
      <dgm:t>
        <a:bodyPr/>
        <a:lstStyle/>
        <a:p>
          <a:endParaRPr lang="it-IT" sz="2000"/>
        </a:p>
      </dgm:t>
    </dgm:pt>
    <dgm:pt modelId="{20192FB6-D597-4FB2-8ACE-5E0919B262B6}">
      <dgm:prSet phldrT="[Testo]" custT="1"/>
      <dgm:spPr/>
      <dgm:t>
        <a:bodyPr/>
        <a:lstStyle/>
        <a:p>
          <a:r>
            <a:rPr lang="it-IT" sz="2000" b="1" dirty="0" smtClean="0">
              <a:latin typeface="Calibri" pitchFamily="34" charset="0"/>
            </a:rPr>
            <a:t>Recupero CPA via De Blasiis - Dormitorio</a:t>
          </a:r>
          <a:endParaRPr lang="it-IT" sz="2000" dirty="0"/>
        </a:p>
      </dgm:t>
    </dgm:pt>
    <dgm:pt modelId="{120CD878-FEDB-498F-B9BB-141E813ACD92}" type="parTrans" cxnId="{4AB43BE5-450E-4CD1-82A6-EE961AB51BA1}">
      <dgm:prSet custT="1"/>
      <dgm:spPr/>
      <dgm:t>
        <a:bodyPr/>
        <a:lstStyle/>
        <a:p>
          <a:endParaRPr lang="it-IT" sz="2000" dirty="0"/>
        </a:p>
      </dgm:t>
    </dgm:pt>
    <dgm:pt modelId="{216242F5-3C1D-4018-AED7-8E045527EDFA}" type="sibTrans" cxnId="{4AB43BE5-450E-4CD1-82A6-EE961AB51BA1}">
      <dgm:prSet/>
      <dgm:spPr/>
      <dgm:t>
        <a:bodyPr/>
        <a:lstStyle/>
        <a:p>
          <a:endParaRPr lang="it-IT" sz="2000"/>
        </a:p>
      </dgm:t>
    </dgm:pt>
    <dgm:pt modelId="{1C07282D-B0F0-4C76-9D5C-053EEA7801C6}">
      <dgm:prSet phldrT="[Testo]" custT="1"/>
      <dgm:spPr/>
      <dgm:t>
        <a:bodyPr/>
        <a:lstStyle/>
        <a:p>
          <a:r>
            <a:rPr lang="it-IT" sz="2000" b="1" dirty="0" smtClean="0">
              <a:latin typeface="Calibri" pitchFamily="34" charset="0"/>
            </a:rPr>
            <a:t>Recupero CPA via De Blasiis –  piano terra</a:t>
          </a:r>
          <a:endParaRPr lang="it-IT" sz="2000" b="1" dirty="0">
            <a:latin typeface="Calibri" pitchFamily="34" charset="0"/>
          </a:endParaRPr>
        </a:p>
      </dgm:t>
    </dgm:pt>
    <dgm:pt modelId="{DCB103A0-1D01-4A39-90F3-8FFE31E06636}" type="sibTrans" cxnId="{DA4CE2C8-FB0A-4DD7-B22E-F1328F46027C}">
      <dgm:prSet/>
      <dgm:spPr/>
      <dgm:t>
        <a:bodyPr/>
        <a:lstStyle/>
        <a:p>
          <a:endParaRPr lang="it-IT" sz="2000"/>
        </a:p>
      </dgm:t>
    </dgm:pt>
    <dgm:pt modelId="{A06F67AE-0A46-4816-8D5D-A5F272B1002F}" type="parTrans" cxnId="{DA4CE2C8-FB0A-4DD7-B22E-F1328F46027C}">
      <dgm:prSet custT="1"/>
      <dgm:spPr/>
      <dgm:t>
        <a:bodyPr/>
        <a:lstStyle/>
        <a:p>
          <a:endParaRPr lang="it-IT" sz="2000" dirty="0"/>
        </a:p>
      </dgm:t>
    </dgm:pt>
    <dgm:pt modelId="{A2C37FDC-7184-4122-8003-87153FB4EC28}" type="pres">
      <dgm:prSet presAssocID="{61E3C858-6FA8-4D29-ABC5-53A0E1895E0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DB2B5FC-55F6-42AF-BF81-9AF6E3AA6129}" type="pres">
      <dgm:prSet presAssocID="{EB7EF1D0-020F-4385-9A64-86A860A831F5}" presName="root1" presStyleCnt="0"/>
      <dgm:spPr/>
    </dgm:pt>
    <dgm:pt modelId="{3A697D2E-46F2-4908-9BA6-14E80B6B451D}" type="pres">
      <dgm:prSet presAssocID="{EB7EF1D0-020F-4385-9A64-86A860A831F5}" presName="LevelOneTextNode" presStyleLbl="node0" presStyleIdx="0" presStyleCnt="1" custScaleX="147484" custScaleY="13582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F27BACE3-8AEE-4D5C-8901-361A361D9E73}" type="pres">
      <dgm:prSet presAssocID="{EB7EF1D0-020F-4385-9A64-86A860A831F5}" presName="level2hierChild" presStyleCnt="0"/>
      <dgm:spPr/>
    </dgm:pt>
    <dgm:pt modelId="{E86710F7-A43E-4725-A951-BCD137139A6F}" type="pres">
      <dgm:prSet presAssocID="{120CD878-FEDB-498F-B9BB-141E813ACD92}" presName="conn2-1" presStyleLbl="parChTrans1D2" presStyleIdx="0" presStyleCnt="2"/>
      <dgm:spPr/>
      <dgm:t>
        <a:bodyPr/>
        <a:lstStyle/>
        <a:p>
          <a:endParaRPr lang="it-IT"/>
        </a:p>
      </dgm:t>
    </dgm:pt>
    <dgm:pt modelId="{3A7BDA94-D5EE-494D-B9AA-4336CE2DF23F}" type="pres">
      <dgm:prSet presAssocID="{120CD878-FEDB-498F-B9BB-141E813ACD92}" presName="connTx" presStyleLbl="parChTrans1D2" presStyleIdx="0" presStyleCnt="2"/>
      <dgm:spPr/>
      <dgm:t>
        <a:bodyPr/>
        <a:lstStyle/>
        <a:p>
          <a:endParaRPr lang="it-IT"/>
        </a:p>
      </dgm:t>
    </dgm:pt>
    <dgm:pt modelId="{561E3ED6-36A4-438E-A353-622165655711}" type="pres">
      <dgm:prSet presAssocID="{20192FB6-D597-4FB2-8ACE-5E0919B262B6}" presName="root2" presStyleCnt="0"/>
      <dgm:spPr/>
    </dgm:pt>
    <dgm:pt modelId="{68C681AD-D06F-4930-A7D7-FF466BAEB66E}" type="pres">
      <dgm:prSet presAssocID="{20192FB6-D597-4FB2-8ACE-5E0919B262B6}" presName="LevelTwoTextNode" presStyleLbl="node2" presStyleIdx="0" presStyleCnt="2" custScaleX="199756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6B7E18F-4715-4701-8E37-4E6CC753DF83}" type="pres">
      <dgm:prSet presAssocID="{20192FB6-D597-4FB2-8ACE-5E0919B262B6}" presName="level3hierChild" presStyleCnt="0"/>
      <dgm:spPr/>
    </dgm:pt>
    <dgm:pt modelId="{267A3640-48A5-4793-B4AD-9AD1CD4ECF50}" type="pres">
      <dgm:prSet presAssocID="{A06F67AE-0A46-4816-8D5D-A5F272B1002F}" presName="conn2-1" presStyleLbl="parChTrans1D2" presStyleIdx="1" presStyleCnt="2"/>
      <dgm:spPr/>
      <dgm:t>
        <a:bodyPr/>
        <a:lstStyle/>
        <a:p>
          <a:endParaRPr lang="it-IT"/>
        </a:p>
      </dgm:t>
    </dgm:pt>
    <dgm:pt modelId="{0568A814-C3E0-4DED-84F0-554D84C0361E}" type="pres">
      <dgm:prSet presAssocID="{A06F67AE-0A46-4816-8D5D-A5F272B1002F}" presName="connTx" presStyleLbl="parChTrans1D2" presStyleIdx="1" presStyleCnt="2"/>
      <dgm:spPr/>
      <dgm:t>
        <a:bodyPr/>
        <a:lstStyle/>
        <a:p>
          <a:endParaRPr lang="it-IT"/>
        </a:p>
      </dgm:t>
    </dgm:pt>
    <dgm:pt modelId="{332ADCA9-5386-48B3-8646-F88A900AC5EC}" type="pres">
      <dgm:prSet presAssocID="{1C07282D-B0F0-4C76-9D5C-053EEA7801C6}" presName="root2" presStyleCnt="0"/>
      <dgm:spPr/>
    </dgm:pt>
    <dgm:pt modelId="{5A0641BF-5EE8-48C9-9540-775911E66153}" type="pres">
      <dgm:prSet presAssocID="{1C07282D-B0F0-4C76-9D5C-053EEA7801C6}" presName="LevelTwoTextNode" presStyleLbl="node2" presStyleIdx="1" presStyleCnt="2" custScaleX="199756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CBDD96B-3A20-4D9F-9AE6-E7EAA38B6A62}" type="pres">
      <dgm:prSet presAssocID="{1C07282D-B0F0-4C76-9D5C-053EEA7801C6}" presName="level3hierChild" presStyleCnt="0"/>
      <dgm:spPr/>
    </dgm:pt>
  </dgm:ptLst>
  <dgm:cxnLst>
    <dgm:cxn modelId="{DA4CE2C8-FB0A-4DD7-B22E-F1328F46027C}" srcId="{EB7EF1D0-020F-4385-9A64-86A860A831F5}" destId="{1C07282D-B0F0-4C76-9D5C-053EEA7801C6}" srcOrd="1" destOrd="0" parTransId="{A06F67AE-0A46-4816-8D5D-A5F272B1002F}" sibTransId="{DCB103A0-1D01-4A39-90F3-8FFE31E06636}"/>
    <dgm:cxn modelId="{8D61A6BE-2B41-41EF-87F4-2DC03AE041B8}" type="presOf" srcId="{61E3C858-6FA8-4D29-ABC5-53A0E1895E0C}" destId="{A2C37FDC-7184-4122-8003-87153FB4EC28}" srcOrd="0" destOrd="0" presId="urn:microsoft.com/office/officeart/2005/8/layout/hierarchy2"/>
    <dgm:cxn modelId="{5C689BA1-C6D6-46AB-B39B-5BB7054846F9}" type="presOf" srcId="{1C07282D-B0F0-4C76-9D5C-053EEA7801C6}" destId="{5A0641BF-5EE8-48C9-9540-775911E66153}" srcOrd="0" destOrd="0" presId="urn:microsoft.com/office/officeart/2005/8/layout/hierarchy2"/>
    <dgm:cxn modelId="{EAB3A5E5-341F-4996-984E-D5FE3376D5F9}" type="presOf" srcId="{120CD878-FEDB-498F-B9BB-141E813ACD92}" destId="{E86710F7-A43E-4725-A951-BCD137139A6F}" srcOrd="0" destOrd="0" presId="urn:microsoft.com/office/officeart/2005/8/layout/hierarchy2"/>
    <dgm:cxn modelId="{6158EC3A-8C2E-4005-976A-4DE65829847B}" type="presOf" srcId="{120CD878-FEDB-498F-B9BB-141E813ACD92}" destId="{3A7BDA94-D5EE-494D-B9AA-4336CE2DF23F}" srcOrd="1" destOrd="0" presId="urn:microsoft.com/office/officeart/2005/8/layout/hierarchy2"/>
    <dgm:cxn modelId="{7DEA52D2-141A-4C59-A5B4-076A5DEAA43A}" type="presOf" srcId="{20192FB6-D597-4FB2-8ACE-5E0919B262B6}" destId="{68C681AD-D06F-4930-A7D7-FF466BAEB66E}" srcOrd="0" destOrd="0" presId="urn:microsoft.com/office/officeart/2005/8/layout/hierarchy2"/>
    <dgm:cxn modelId="{4AB43BE5-450E-4CD1-82A6-EE961AB51BA1}" srcId="{EB7EF1D0-020F-4385-9A64-86A860A831F5}" destId="{20192FB6-D597-4FB2-8ACE-5E0919B262B6}" srcOrd="0" destOrd="0" parTransId="{120CD878-FEDB-498F-B9BB-141E813ACD92}" sibTransId="{216242F5-3C1D-4018-AED7-8E045527EDFA}"/>
    <dgm:cxn modelId="{DCB3C9E1-DBE0-45EC-A53F-40D55205C95E}" srcId="{61E3C858-6FA8-4D29-ABC5-53A0E1895E0C}" destId="{EB7EF1D0-020F-4385-9A64-86A860A831F5}" srcOrd="0" destOrd="0" parTransId="{A23538FD-AD95-4039-93F6-12DC3B49FFD9}" sibTransId="{0CAE8198-B9A6-4531-9262-0750086C17BB}"/>
    <dgm:cxn modelId="{993F9996-C80B-4A66-8492-DCF52E0F8636}" type="presOf" srcId="{EB7EF1D0-020F-4385-9A64-86A860A831F5}" destId="{3A697D2E-46F2-4908-9BA6-14E80B6B451D}" srcOrd="0" destOrd="0" presId="urn:microsoft.com/office/officeart/2005/8/layout/hierarchy2"/>
    <dgm:cxn modelId="{8430DE8E-028C-49EF-9EE5-5B5A7445B40A}" type="presOf" srcId="{A06F67AE-0A46-4816-8D5D-A5F272B1002F}" destId="{0568A814-C3E0-4DED-84F0-554D84C0361E}" srcOrd="1" destOrd="0" presId="urn:microsoft.com/office/officeart/2005/8/layout/hierarchy2"/>
    <dgm:cxn modelId="{3F4DA061-631A-4A22-AA61-CCEBD35BDF9D}" type="presOf" srcId="{A06F67AE-0A46-4816-8D5D-A5F272B1002F}" destId="{267A3640-48A5-4793-B4AD-9AD1CD4ECF50}" srcOrd="0" destOrd="0" presId="urn:microsoft.com/office/officeart/2005/8/layout/hierarchy2"/>
    <dgm:cxn modelId="{8EC81A59-5F24-4F7D-8041-71B5A81E7764}" type="presParOf" srcId="{A2C37FDC-7184-4122-8003-87153FB4EC28}" destId="{1DB2B5FC-55F6-42AF-BF81-9AF6E3AA6129}" srcOrd="0" destOrd="0" presId="urn:microsoft.com/office/officeart/2005/8/layout/hierarchy2"/>
    <dgm:cxn modelId="{07ABF426-6897-4F9B-A87A-7E7F4EEC3D58}" type="presParOf" srcId="{1DB2B5FC-55F6-42AF-BF81-9AF6E3AA6129}" destId="{3A697D2E-46F2-4908-9BA6-14E80B6B451D}" srcOrd="0" destOrd="0" presId="urn:microsoft.com/office/officeart/2005/8/layout/hierarchy2"/>
    <dgm:cxn modelId="{B84896BE-1AD5-4EFB-959B-C31542FB184F}" type="presParOf" srcId="{1DB2B5FC-55F6-42AF-BF81-9AF6E3AA6129}" destId="{F27BACE3-8AEE-4D5C-8901-361A361D9E73}" srcOrd="1" destOrd="0" presId="urn:microsoft.com/office/officeart/2005/8/layout/hierarchy2"/>
    <dgm:cxn modelId="{7D1C98DB-7655-4217-9FF8-9BF8DABEF699}" type="presParOf" srcId="{F27BACE3-8AEE-4D5C-8901-361A361D9E73}" destId="{E86710F7-A43E-4725-A951-BCD137139A6F}" srcOrd="0" destOrd="0" presId="urn:microsoft.com/office/officeart/2005/8/layout/hierarchy2"/>
    <dgm:cxn modelId="{8EB94779-7FB8-47E1-A602-6201941CEED3}" type="presParOf" srcId="{E86710F7-A43E-4725-A951-BCD137139A6F}" destId="{3A7BDA94-D5EE-494D-B9AA-4336CE2DF23F}" srcOrd="0" destOrd="0" presId="urn:microsoft.com/office/officeart/2005/8/layout/hierarchy2"/>
    <dgm:cxn modelId="{718F9A29-EDE3-4AE6-8A94-A0738ECD133B}" type="presParOf" srcId="{F27BACE3-8AEE-4D5C-8901-361A361D9E73}" destId="{561E3ED6-36A4-438E-A353-622165655711}" srcOrd="1" destOrd="0" presId="urn:microsoft.com/office/officeart/2005/8/layout/hierarchy2"/>
    <dgm:cxn modelId="{B5364E47-78C3-4E95-8659-5ED2BF29C303}" type="presParOf" srcId="{561E3ED6-36A4-438E-A353-622165655711}" destId="{68C681AD-D06F-4930-A7D7-FF466BAEB66E}" srcOrd="0" destOrd="0" presId="urn:microsoft.com/office/officeart/2005/8/layout/hierarchy2"/>
    <dgm:cxn modelId="{F4AE8B77-F068-4764-B83F-2C933D1984F9}" type="presParOf" srcId="{561E3ED6-36A4-438E-A353-622165655711}" destId="{D6B7E18F-4715-4701-8E37-4E6CC753DF83}" srcOrd="1" destOrd="0" presId="urn:microsoft.com/office/officeart/2005/8/layout/hierarchy2"/>
    <dgm:cxn modelId="{7941C50E-B348-4AE4-A22A-0D93FFB2D31D}" type="presParOf" srcId="{F27BACE3-8AEE-4D5C-8901-361A361D9E73}" destId="{267A3640-48A5-4793-B4AD-9AD1CD4ECF50}" srcOrd="2" destOrd="0" presId="urn:microsoft.com/office/officeart/2005/8/layout/hierarchy2"/>
    <dgm:cxn modelId="{CFAE9250-1569-481C-94A1-DE8B58A2EA47}" type="presParOf" srcId="{267A3640-48A5-4793-B4AD-9AD1CD4ECF50}" destId="{0568A814-C3E0-4DED-84F0-554D84C0361E}" srcOrd="0" destOrd="0" presId="urn:microsoft.com/office/officeart/2005/8/layout/hierarchy2"/>
    <dgm:cxn modelId="{31E8410A-75AC-409F-9855-F0B85D91B59D}" type="presParOf" srcId="{F27BACE3-8AEE-4D5C-8901-361A361D9E73}" destId="{332ADCA9-5386-48B3-8646-F88A900AC5EC}" srcOrd="3" destOrd="0" presId="urn:microsoft.com/office/officeart/2005/8/layout/hierarchy2"/>
    <dgm:cxn modelId="{D2A72E98-49C9-43C0-9E24-C66B09ACEA83}" type="presParOf" srcId="{332ADCA9-5386-48B3-8646-F88A900AC5EC}" destId="{5A0641BF-5EE8-48C9-9540-775911E66153}" srcOrd="0" destOrd="0" presId="urn:microsoft.com/office/officeart/2005/8/layout/hierarchy2"/>
    <dgm:cxn modelId="{E8B044E8-7A1A-47C6-B9B9-6F684C8C17A7}" type="presParOf" srcId="{332ADCA9-5386-48B3-8646-F88A900AC5EC}" destId="{ACBDD96B-3A20-4D9F-9AE6-E7EAA38B6A6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697D2E-46F2-4908-9BA6-14E80B6B451D}">
      <dsp:nvSpPr>
        <dsp:cNvPr id="0" name=""/>
        <dsp:cNvSpPr/>
      </dsp:nvSpPr>
      <dsp:spPr>
        <a:xfrm>
          <a:off x="1065333" y="307391"/>
          <a:ext cx="2376397" cy="10942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alibri" pitchFamily="34" charset="0"/>
            </a:rPr>
            <a:t>Comunità a spazi condivisi</a:t>
          </a:r>
          <a:endParaRPr lang="it-IT" sz="2000" b="1" kern="1200" dirty="0">
            <a:latin typeface="Calibri" pitchFamily="34" charset="0"/>
          </a:endParaRPr>
        </a:p>
      </dsp:txBody>
      <dsp:txXfrm>
        <a:off x="1097383" y="339441"/>
        <a:ext cx="2312297" cy="1030184"/>
      </dsp:txXfrm>
    </dsp:sp>
    <dsp:sp modelId="{E86710F7-A43E-4725-A951-BCD137139A6F}">
      <dsp:nvSpPr>
        <dsp:cNvPr id="0" name=""/>
        <dsp:cNvSpPr/>
      </dsp:nvSpPr>
      <dsp:spPr>
        <a:xfrm rot="19339008">
          <a:off x="3364891" y="587560"/>
          <a:ext cx="736724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736724" y="417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kern="1200" dirty="0"/>
        </a:p>
      </dsp:txBody>
      <dsp:txXfrm>
        <a:off x="3714835" y="610937"/>
        <a:ext cx="36836" cy="36836"/>
      </dsp:txXfrm>
    </dsp:sp>
    <dsp:sp modelId="{68C681AD-D06F-4930-A7D7-FF466BAEB66E}">
      <dsp:nvSpPr>
        <dsp:cNvPr id="0" name=""/>
        <dsp:cNvSpPr/>
      </dsp:nvSpPr>
      <dsp:spPr>
        <a:xfrm>
          <a:off x="4024776" y="1354"/>
          <a:ext cx="3218651" cy="805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alibri" pitchFamily="34" charset="0"/>
            </a:rPr>
            <a:t>Riqualificazione casa di riposo Signoriello</a:t>
          </a:r>
          <a:endParaRPr lang="it-IT" sz="2000" kern="1200" dirty="0"/>
        </a:p>
      </dsp:txBody>
      <dsp:txXfrm>
        <a:off x="4048373" y="24951"/>
        <a:ext cx="3171457" cy="758451"/>
      </dsp:txXfrm>
    </dsp:sp>
    <dsp:sp modelId="{267A3640-48A5-4793-B4AD-9AD1CD4ECF50}">
      <dsp:nvSpPr>
        <dsp:cNvPr id="0" name=""/>
        <dsp:cNvSpPr/>
      </dsp:nvSpPr>
      <dsp:spPr>
        <a:xfrm rot="2354180">
          <a:off x="3356872" y="1050806"/>
          <a:ext cx="752760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752760" y="417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kern="1200" dirty="0"/>
        </a:p>
      </dsp:txBody>
      <dsp:txXfrm>
        <a:off x="3714434" y="1073782"/>
        <a:ext cx="37638" cy="37638"/>
      </dsp:txXfrm>
    </dsp:sp>
    <dsp:sp modelId="{5A0641BF-5EE8-48C9-9540-775911E66153}">
      <dsp:nvSpPr>
        <dsp:cNvPr id="0" name=""/>
        <dsp:cNvSpPr/>
      </dsp:nvSpPr>
      <dsp:spPr>
        <a:xfrm>
          <a:off x="4024776" y="927847"/>
          <a:ext cx="3218651" cy="805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alibri" pitchFamily="34" charset="0"/>
            </a:rPr>
            <a:t>Riqualificazione struttura Cardinale Mimmi</a:t>
          </a:r>
          <a:endParaRPr lang="it-IT" sz="2000" b="1" kern="1200" dirty="0">
            <a:latin typeface="Calibri" pitchFamily="34" charset="0"/>
          </a:endParaRPr>
        </a:p>
      </dsp:txBody>
      <dsp:txXfrm>
        <a:off x="4048373" y="951444"/>
        <a:ext cx="3171457" cy="7584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697D2E-46F2-4908-9BA6-14E80B6B451D}">
      <dsp:nvSpPr>
        <dsp:cNvPr id="0" name=""/>
        <dsp:cNvSpPr/>
      </dsp:nvSpPr>
      <dsp:spPr>
        <a:xfrm>
          <a:off x="1081578" y="323333"/>
          <a:ext cx="2399039" cy="1104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alibri" pitchFamily="34" charset="0"/>
            </a:rPr>
            <a:t>Percorsi di autonomia guidata adulti - Lavanderia</a:t>
          </a:r>
          <a:endParaRPr lang="it-IT" sz="2000" b="1" kern="1200" dirty="0">
            <a:latin typeface="Calibri" pitchFamily="34" charset="0"/>
          </a:endParaRPr>
        </a:p>
      </dsp:txBody>
      <dsp:txXfrm>
        <a:off x="1113934" y="355689"/>
        <a:ext cx="2334327" cy="1039998"/>
      </dsp:txXfrm>
    </dsp:sp>
    <dsp:sp modelId="{E86710F7-A43E-4725-A951-BCD137139A6F}">
      <dsp:nvSpPr>
        <dsp:cNvPr id="0" name=""/>
        <dsp:cNvSpPr/>
      </dsp:nvSpPr>
      <dsp:spPr>
        <a:xfrm rot="19457599">
          <a:off x="3405303" y="600063"/>
          <a:ext cx="801287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801287" y="417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kern="1200" dirty="0"/>
        </a:p>
      </dsp:txBody>
      <dsp:txXfrm>
        <a:off x="3785915" y="621826"/>
        <a:ext cx="40064" cy="40064"/>
      </dsp:txXfrm>
    </dsp:sp>
    <dsp:sp modelId="{68C681AD-D06F-4930-A7D7-FF466BAEB66E}">
      <dsp:nvSpPr>
        <dsp:cNvPr id="0" name=""/>
        <dsp:cNvSpPr/>
      </dsp:nvSpPr>
      <dsp:spPr>
        <a:xfrm>
          <a:off x="4131276" y="1367"/>
          <a:ext cx="3249319" cy="8133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alibri" pitchFamily="34" charset="0"/>
            </a:rPr>
            <a:t>Recupero CPA via De Blasiis - Dormitorio</a:t>
          </a:r>
          <a:endParaRPr lang="it-IT" sz="2000" kern="1200" dirty="0"/>
        </a:p>
      </dsp:txBody>
      <dsp:txXfrm>
        <a:off x="4155097" y="25188"/>
        <a:ext cx="3201677" cy="765680"/>
      </dsp:txXfrm>
    </dsp:sp>
    <dsp:sp modelId="{267A3640-48A5-4793-B4AD-9AD1CD4ECF50}">
      <dsp:nvSpPr>
        <dsp:cNvPr id="0" name=""/>
        <dsp:cNvSpPr/>
      </dsp:nvSpPr>
      <dsp:spPr>
        <a:xfrm rot="2142401">
          <a:off x="3405303" y="1067724"/>
          <a:ext cx="801287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801287" y="417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kern="1200" dirty="0"/>
        </a:p>
      </dsp:txBody>
      <dsp:txXfrm>
        <a:off x="3785915" y="1089486"/>
        <a:ext cx="40064" cy="40064"/>
      </dsp:txXfrm>
    </dsp:sp>
    <dsp:sp modelId="{5A0641BF-5EE8-48C9-9540-775911E66153}">
      <dsp:nvSpPr>
        <dsp:cNvPr id="0" name=""/>
        <dsp:cNvSpPr/>
      </dsp:nvSpPr>
      <dsp:spPr>
        <a:xfrm>
          <a:off x="4131276" y="936688"/>
          <a:ext cx="3249319" cy="8133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alibri" pitchFamily="34" charset="0"/>
            </a:rPr>
            <a:t>Recupero CPA via De Blasiis –  piano terra</a:t>
          </a:r>
          <a:endParaRPr lang="it-IT" sz="2000" b="1" kern="1200" dirty="0">
            <a:latin typeface="Calibri" pitchFamily="34" charset="0"/>
          </a:endParaRPr>
        </a:p>
      </dsp:txBody>
      <dsp:txXfrm>
        <a:off x="4155097" y="960509"/>
        <a:ext cx="3201677" cy="765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592027" y="0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CF14E7F-BCCC-4C1B-8511-82A02E4E80E8}" type="datetimeFigureOut">
              <a:rPr lang="it-IT" altLang="it-IT"/>
              <a:pPr>
                <a:defRPr/>
              </a:pPr>
              <a:t>11/05/2017</a:t>
            </a:fld>
            <a:endParaRPr lang="it-IT" alt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592027" y="6456699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F57CB29-99D7-4591-AC44-7F26A2EC3320}" type="slidenum">
              <a:rPr lang="it-IT" altLang="it-IT"/>
              <a:pPr>
                <a:defRPr/>
              </a:pPr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14609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592027" y="0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A0DA61-2E36-4DAE-A672-F0D30E9A12AA}" type="datetimeFigureOut">
              <a:rPr lang="it-IT" altLang="it-IT"/>
              <a:pPr>
                <a:defRPr/>
              </a:pPr>
              <a:t>11/05/2017</a:t>
            </a:fld>
            <a:endParaRPr lang="it-IT" alt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974850" y="425450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18006" y="3876424"/>
            <a:ext cx="8638239" cy="2410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56699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592027" y="6456699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BCA7EB0-93E0-48CB-ABC4-C4CBC4993B05}" type="slidenum">
              <a:rPr lang="it-IT" altLang="it-IT"/>
              <a:pPr>
                <a:defRPr/>
              </a:pPr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053067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974850" y="425450"/>
            <a:ext cx="5924550" cy="33337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CA7EB0-93E0-48CB-ABC4-C4CBC4993B05}" type="slidenum">
              <a:rPr lang="it-IT" altLang="it-IT" smtClean="0"/>
              <a:pPr>
                <a:defRPr/>
              </a:pPr>
              <a:t>2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981062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 userDrawn="1"/>
        </p:nvSpPr>
        <p:spPr bwMode="auto">
          <a:xfrm>
            <a:off x="960967" y="75723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it-IT" altLang="it-IT" sz="1800" dirty="0" smtClean="0"/>
          </a:p>
        </p:txBody>
      </p:sp>
      <p:sp>
        <p:nvSpPr>
          <p:cNvPr id="3" name="Rectangle 14"/>
          <p:cNvSpPr>
            <a:spLocks noChangeArrowheads="1"/>
          </p:cNvSpPr>
          <p:nvPr userDrawn="1"/>
        </p:nvSpPr>
        <p:spPr bwMode="auto">
          <a:xfrm>
            <a:off x="5759451" y="76835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it-IT" altLang="it-IT" sz="1800" dirty="0" smtClean="0"/>
          </a:p>
        </p:txBody>
      </p:sp>
      <p:pic>
        <p:nvPicPr>
          <p:cNvPr id="5" name="Immagin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240679" cy="6912813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9600" y="1928814"/>
            <a:ext cx="10972800" cy="3857625"/>
          </a:xfrm>
        </p:spPr>
        <p:txBody>
          <a:bodyPr/>
          <a:lstStyle>
            <a:lvl1pPr>
              <a:defRPr sz="2200">
                <a:latin typeface="Calibri" charset="0"/>
                <a:ea typeface="Calibri" charset="0"/>
                <a:cs typeface="Calibri" charset="0"/>
              </a:defRPr>
            </a:lvl1pPr>
            <a:lvl2pPr>
              <a:defRPr sz="2000">
                <a:latin typeface="Calibri" charset="0"/>
                <a:ea typeface="Calibri" charset="0"/>
                <a:cs typeface="Calibri" charset="0"/>
              </a:defRPr>
            </a:lvl2pPr>
            <a:lvl3pPr>
              <a:defRPr>
                <a:latin typeface="Calibri" charset="0"/>
                <a:ea typeface="Calibri" charset="0"/>
                <a:cs typeface="Calibri" charset="0"/>
              </a:defRPr>
            </a:lvl3pPr>
            <a:lvl4pPr>
              <a:defRPr>
                <a:latin typeface="Calibri" charset="0"/>
                <a:ea typeface="Calibri" charset="0"/>
                <a:cs typeface="Calibri" charset="0"/>
              </a:defRPr>
            </a:lvl4pPr>
            <a:lvl5pPr>
              <a:defRPr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1928038" y="652839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1400" dirty="0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63546"/>
            <a:ext cx="12191999" cy="3594454"/>
          </a:xfrm>
          <a:prstGeom prst="rect">
            <a:avLst/>
          </a:prstGeom>
        </p:spPr>
      </p:pic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600" y="1412776"/>
            <a:ext cx="109728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 smtClean="0"/>
              <a:t>Click to </a:t>
            </a:r>
            <a:r>
              <a:rPr lang="it-IT" altLang="it-IT" dirty="0" err="1" smtClean="0"/>
              <a:t>edit</a:t>
            </a:r>
            <a:r>
              <a:rPr lang="it-IT" altLang="it-IT" dirty="0" smtClean="0"/>
              <a:t> Master </a:t>
            </a:r>
            <a:r>
              <a:rPr lang="it-IT" altLang="it-IT" dirty="0" err="1" smtClean="0"/>
              <a:t>title</a:t>
            </a:r>
            <a:r>
              <a:rPr lang="it-IT" altLang="it-IT" dirty="0" smtClean="0"/>
              <a:t> style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600" y="2075861"/>
            <a:ext cx="10972800" cy="371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 smtClean="0"/>
              <a:t>Click to </a:t>
            </a:r>
            <a:r>
              <a:rPr lang="it-IT" altLang="it-IT" dirty="0" err="1" smtClean="0"/>
              <a:t>edit</a:t>
            </a:r>
            <a:r>
              <a:rPr lang="it-IT" altLang="it-IT" dirty="0" smtClean="0"/>
              <a:t> Master text </a:t>
            </a:r>
            <a:r>
              <a:rPr lang="it-IT" altLang="it-IT" dirty="0" err="1" smtClean="0"/>
              <a:t>styles</a:t>
            </a:r>
            <a:endParaRPr lang="it-IT" altLang="it-IT" dirty="0" smtClean="0"/>
          </a:p>
          <a:p>
            <a:pPr lvl="1"/>
            <a:r>
              <a:rPr lang="it-IT" altLang="it-IT" dirty="0" smtClean="0"/>
              <a:t>Second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  <a:p>
            <a:pPr lvl="2"/>
            <a:r>
              <a:rPr lang="it-IT" altLang="it-IT" dirty="0" smtClean="0"/>
              <a:t>Third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  <a:p>
            <a:pPr lvl="3"/>
            <a:r>
              <a:rPr lang="it-IT" altLang="it-IT" dirty="0" err="1" smtClean="0"/>
              <a:t>Fourth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  <a:p>
            <a:pPr lvl="4"/>
            <a:r>
              <a:rPr lang="it-IT" altLang="it-IT" dirty="0" err="1" smtClean="0"/>
              <a:t>Fifth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</p:txBody>
      </p:sp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911424" y="6424358"/>
            <a:ext cx="6240693" cy="19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it-IT" sz="700" i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Roberta Gaeta </a:t>
            </a:r>
            <a:r>
              <a:rPr lang="it-IT" sz="700" i="0" baseline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| </a:t>
            </a:r>
            <a:r>
              <a:rPr lang="it-IT" sz="700" i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Evento presentazione PON Metro Napoli</a:t>
            </a:r>
            <a:endParaRPr lang="it-IT" sz="700" i="0" dirty="0">
              <a:solidFill>
                <a:srgbClr val="00A3DB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31" name="Rettangolo 10"/>
          <p:cNvSpPr>
            <a:spLocks noChangeArrowheads="1"/>
          </p:cNvSpPr>
          <p:nvPr userDrawn="1"/>
        </p:nvSpPr>
        <p:spPr bwMode="auto">
          <a:xfrm>
            <a:off x="527051" y="6377358"/>
            <a:ext cx="3898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FFE4E04-CB5A-4395-925D-EDFB03F1C6BC}" type="slidenum">
              <a:rPr lang="it-IT" altLang="it-IT" sz="1200" b="0" smtClean="0">
                <a:solidFill>
                  <a:srgbClr val="7F7F7F"/>
                </a:solidFill>
                <a:latin typeface="Calibri" charset="0"/>
                <a:ea typeface="Calibri" charset="0"/>
                <a:cs typeface="Calibri" charset="0"/>
              </a:rPr>
              <a:pPr eaLnBrk="1" hangingPunct="1">
                <a:defRPr/>
              </a:pPr>
              <a:t>‹N›</a:t>
            </a:fld>
            <a:endParaRPr lang="it-IT" altLang="it-IT" sz="1200" b="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ttangolo 1"/>
          <p:cNvSpPr/>
          <p:nvPr userDrawn="1"/>
        </p:nvSpPr>
        <p:spPr>
          <a:xfrm>
            <a:off x="5568619" y="6419165"/>
            <a:ext cx="6096000" cy="2000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it-IT" sz="700" i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Manifestazione</a:t>
            </a:r>
            <a:r>
              <a:rPr lang="it-IT" sz="700" i="0" baseline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 Castel Dell’Ovo, </a:t>
            </a:r>
            <a:r>
              <a:rPr lang="it-IT" sz="700" i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11 maggio 2017</a:t>
            </a:r>
            <a:endParaRPr lang="it-IT" sz="700" i="0" dirty="0">
              <a:solidFill>
                <a:srgbClr val="00A3DB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1"/>
            <a:ext cx="12191985" cy="128112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11089"/>
            <a:ext cx="12191976" cy="12811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 kern="1200">
          <a:solidFill>
            <a:srgbClr val="00A3DB"/>
          </a:solidFill>
          <a:latin typeface="Calibri" charset="0"/>
          <a:ea typeface="Calibri" charset="0"/>
          <a:cs typeface="Calibri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20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3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ttangolo 4"/>
          <p:cNvSpPr>
            <a:spLocks noChangeArrowheads="1"/>
          </p:cNvSpPr>
          <p:nvPr/>
        </p:nvSpPr>
        <p:spPr bwMode="auto">
          <a:xfrm>
            <a:off x="407368" y="5230947"/>
            <a:ext cx="113052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altLang="it-IT" sz="2800" dirty="0">
                <a:solidFill>
                  <a:srgbClr val="E4E4E4"/>
                </a:solidFill>
                <a:latin typeface="Calibri" charset="0"/>
                <a:ea typeface="Calibri" charset="0"/>
                <a:cs typeface="Calibri" charset="0"/>
              </a:rPr>
              <a:t>Evento presentazione PON Metro Napoli |  Castel dell’Ovo 11 Maggio 2017</a:t>
            </a:r>
            <a:endParaRPr lang="it-IT" altLang="it-IT" sz="2800" dirty="0">
              <a:solidFill>
                <a:srgbClr val="E4E4E4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Rettangolo 2"/>
          <p:cNvSpPr>
            <a:spLocks noChangeArrowheads="1"/>
          </p:cNvSpPr>
          <p:nvPr/>
        </p:nvSpPr>
        <p:spPr bwMode="auto">
          <a:xfrm>
            <a:off x="2207568" y="1916832"/>
            <a:ext cx="7265987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Napoli Città Inclusiva: Percorsi di autonomia guidata e Contrasto alla marginalità </a:t>
            </a:r>
            <a:r>
              <a:rPr lang="it-IT" sz="36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estrema</a:t>
            </a:r>
          </a:p>
          <a:p>
            <a:pPr algn="ctr"/>
            <a:endParaRPr lang="it-IT" sz="36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it-IT" sz="2800" dirty="0" smtClean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Roberta </a:t>
            </a:r>
            <a:r>
              <a:rPr lang="it-IT" sz="2800" dirty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Gaeta</a:t>
            </a:r>
            <a:r>
              <a:rPr lang="it-IT" sz="2800" i="1" dirty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/>
            </a:r>
            <a:br>
              <a:rPr lang="it-IT" sz="2800" i="1" dirty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2800" i="1" dirty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Assessore al Welfare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/>
          <p:cNvGraphicFramePr>
            <a:graphicFrameLocks noGrp="1"/>
          </p:cNvGraphicFramePr>
          <p:nvPr>
            <p:ph idx="1"/>
          </p:nvPr>
        </p:nvGraphicFramePr>
        <p:xfrm>
          <a:off x="1952596" y="1571612"/>
          <a:ext cx="8229600" cy="301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3692"/>
                <a:gridCol w="1685908"/>
              </a:tblGrid>
              <a:tr h="214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b="1" dirty="0">
                          <a:latin typeface="Calibri"/>
                          <a:ea typeface="Calibri"/>
                          <a:cs typeface="Calibri"/>
                        </a:rPr>
                        <a:t>Titolo progetto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b="1" dirty="0">
                          <a:latin typeface="Calibri"/>
                          <a:ea typeface="Calibri"/>
                          <a:cs typeface="Calibri"/>
                        </a:rPr>
                        <a:t>Risorse assegnate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73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Percorsi di autonomia guidata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2.500.000,00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36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Comunità a Spazi condivisi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1.483.888,40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9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A.B.I.T.A.R.E (Accedere al Bisogno Individuale Tramite l’Abitare Responsabile ed Esigibile)   in Fiorinda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780.000,00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4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Semi(di)Autonomia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600.000,00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Percorsi Autonomia Guidata Adulti - Salute Mentale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386.111,60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74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A.L.I. (Abitare Lavoro Inclusione) Service RSC (Rom Sinti Caminanti)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700.000,00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9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Unità di strada senza dimora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1.082.155,51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Accoglienza residenziale a bassa soglia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4.480.000,00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5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Percorsi di autonomia guidata per adulti in difficoltà (Lavanderia)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950.000,00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981200" y="1285860"/>
            <a:ext cx="8229600" cy="801208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r>
              <a:rPr lang="it-IT" dirty="0" smtClean="0"/>
              <a:t>Combinazioni di approccio integrato tra azioni </a:t>
            </a:r>
            <a:br>
              <a:rPr lang="it-IT" dirty="0" smtClean="0"/>
            </a:br>
            <a:r>
              <a:rPr lang="it-IT" dirty="0" smtClean="0"/>
              <a:t> FSE (asse 3)		e            FESR (asse 4)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endParaRPr lang="it-IT" dirty="0"/>
          </a:p>
        </p:txBody>
      </p:sp>
      <p:graphicFrame>
        <p:nvGraphicFramePr>
          <p:cNvPr id="5" name="Diagramma 4"/>
          <p:cNvGraphicFramePr/>
          <p:nvPr/>
        </p:nvGraphicFramePr>
        <p:xfrm>
          <a:off x="2063552" y="2285992"/>
          <a:ext cx="8247290" cy="1734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ma 5"/>
          <p:cNvGraphicFramePr/>
          <p:nvPr/>
        </p:nvGraphicFramePr>
        <p:xfrm>
          <a:off x="1991544" y="4357694"/>
          <a:ext cx="8462174" cy="1751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roprietario\Dropbox\PON Metro\Pon Metro Avanzamento 2017\Riunioni\Asse 4\Signoriello\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489" y="1785926"/>
            <a:ext cx="2553413" cy="1915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Proprietario\Dropbox\PON Metro\Pon Metro Avanzamento 2017\Riunioni\Asse 4\Signoriello\foto whatsap\2017-04-10-PHOTO-000000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844" y="1785926"/>
            <a:ext cx="2528905" cy="4286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C:\Users\Proprietario\Dropbox\PON Metro\Pon Metro Avanzamento 2017\Riunioni\Asse 4\Signoriello\3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7571" y="1785926"/>
            <a:ext cx="2476517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Proprietario\Dropbox\PON Metro\Pon Metro Avanzamento 2017\Riunioni\Asse 4\Signoriello\3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16" y="3857628"/>
            <a:ext cx="2051552" cy="150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Users\Proprietario\Dropbox\PON Metro\Pon Metro Avanzamento 2017\Riunioni\Asse 4\Foto De Blasiis\Foto esterno\WP_20170411_11_22_54_P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10051" y="3857278"/>
            <a:ext cx="3929090" cy="221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667372" y="3857628"/>
            <a:ext cx="4674820" cy="571504"/>
          </a:xfrm>
        </p:spPr>
        <p:txBody>
          <a:bodyPr/>
          <a:lstStyle/>
          <a:p>
            <a:pPr algn="just"/>
            <a:r>
              <a:rPr lang="it-IT" sz="1600" b="1" i="1" dirty="0">
                <a:solidFill>
                  <a:srgbClr val="00A3DB"/>
                </a:solidFill>
              </a:rPr>
              <a:t>A.B.I.T.A.R.E</a:t>
            </a:r>
            <a:r>
              <a:rPr lang="it-IT" sz="1200" b="1" i="1" dirty="0">
                <a:solidFill>
                  <a:srgbClr val="00A3DB"/>
                </a:solidFill>
              </a:rPr>
              <a:t> (Accedere al Bisogno Individuale Tramite l’Abitare Responsabile ed Esigibile) in Fiorinda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667372" y="1857364"/>
          <a:ext cx="4752528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Immagine bitmap" r:id="rId3" imgW="5657143" imgH="2343477" progId="PBrush">
                  <p:embed/>
                </p:oleObj>
              </mc:Choice>
              <mc:Fallback>
                <p:oleObj name="Immagine bitmap" r:id="rId3" imgW="5657143" imgH="2343477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372" y="1857364"/>
                        <a:ext cx="4752528" cy="19442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olo 2"/>
          <p:cNvSpPr>
            <a:spLocks noGrp="1"/>
          </p:cNvSpPr>
          <p:nvPr>
            <p:ph type="title"/>
          </p:nvPr>
        </p:nvSpPr>
        <p:spPr>
          <a:xfrm>
            <a:off x="1524000" y="1357298"/>
            <a:ext cx="6400816" cy="36004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r>
              <a:rPr lang="it-IT" dirty="0" smtClean="0"/>
              <a:t>Progetti per donne vittime di violenza….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/>
            </a:r>
            <a:b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5667372" y="492919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200" b="1" dirty="0">
                <a:latin typeface="Calibri" pitchFamily="34" charset="0"/>
                <a:cs typeface="Calibri" pitchFamily="34" charset="0"/>
              </a:rPr>
              <a:t>A chi è rivolto</a:t>
            </a:r>
            <a:r>
              <a:rPr lang="it-IT" sz="1200" dirty="0">
                <a:latin typeface="Calibri" pitchFamily="34" charset="0"/>
                <a:cs typeface="Calibri" pitchFamily="34" charset="0"/>
              </a:rPr>
              <a:t/>
            </a:r>
            <a:br>
              <a:rPr lang="it-IT" sz="1200" dirty="0">
                <a:latin typeface="Calibri" pitchFamily="34" charset="0"/>
                <a:cs typeface="Calibri" pitchFamily="34" charset="0"/>
              </a:rPr>
            </a:br>
            <a:r>
              <a:rPr lang="it-IT" sz="1200" dirty="0">
                <a:latin typeface="Calibri" pitchFamily="34" charset="0"/>
                <a:cs typeface="Calibri" pitchFamily="34" charset="0"/>
              </a:rPr>
              <a:t>Casa </a:t>
            </a:r>
            <a:r>
              <a:rPr lang="it-IT" sz="1200" b="1" dirty="0" err="1">
                <a:latin typeface="Calibri" pitchFamily="34" charset="0"/>
                <a:cs typeface="Calibri" pitchFamily="34" charset="0"/>
              </a:rPr>
              <a:t>Fiorinda</a:t>
            </a:r>
            <a:r>
              <a:rPr lang="it-IT" sz="1200" dirty="0">
                <a:latin typeface="Calibri" pitchFamily="34" charset="0"/>
                <a:cs typeface="Calibri" pitchFamily="34" charset="0"/>
              </a:rPr>
              <a:t> è aperta a tutte le donne, sole o con i loro figli minori che si sono rivolte direttamente a Casa </a:t>
            </a:r>
            <a:r>
              <a:rPr lang="it-IT" sz="1200" dirty="0" err="1">
                <a:latin typeface="Calibri" pitchFamily="34" charset="0"/>
                <a:cs typeface="Calibri" pitchFamily="34" charset="0"/>
              </a:rPr>
              <a:t>Fiorinda</a:t>
            </a:r>
            <a:r>
              <a:rPr lang="it-IT" sz="1200" dirty="0">
                <a:latin typeface="Calibri" pitchFamily="34" charset="0"/>
                <a:cs typeface="Calibri" pitchFamily="34" charset="0"/>
              </a:rPr>
              <a:t> oppure attraverso i servizi sociali, il Centro Donna e il Centro Antiviolenza del Comune di Napoli, le forze dell’ordine o attraverso il 1522 e che hanno bisogno di ospitalità per sfuggire a situazioni di violenza</a:t>
            </a:r>
            <a:endParaRPr lang="it-IT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666844" y="1785926"/>
            <a:ext cx="378621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err="1">
                <a:latin typeface="Calibri" pitchFamily="34" charset="0"/>
                <a:cs typeface="Calibri" pitchFamily="34" charset="0"/>
              </a:rPr>
              <a:t>Mission</a:t>
            </a:r>
            <a:r>
              <a:rPr lang="it-IT" sz="1200" dirty="0">
                <a:latin typeface="Calibri" pitchFamily="34" charset="0"/>
                <a:cs typeface="Calibri" pitchFamily="34" charset="0"/>
              </a:rPr>
              <a:t/>
            </a:r>
            <a:br>
              <a:rPr lang="it-IT" sz="1200" dirty="0">
                <a:latin typeface="Calibri" pitchFamily="34" charset="0"/>
                <a:cs typeface="Calibri" pitchFamily="34" charset="0"/>
              </a:rPr>
            </a:br>
            <a:r>
              <a:rPr lang="it-IT" sz="1200" dirty="0">
                <a:latin typeface="Calibri" pitchFamily="34" charset="0"/>
                <a:cs typeface="Calibri" pitchFamily="34" charset="0"/>
              </a:rPr>
              <a:t>La violenza sulle donne non è fatta solo di </a:t>
            </a:r>
            <a:r>
              <a:rPr lang="it-IT" sz="1200" dirty="0" err="1">
                <a:latin typeface="Calibri" pitchFamily="34" charset="0"/>
                <a:cs typeface="Calibri" pitchFamily="34" charset="0"/>
              </a:rPr>
              <a:t>femminicidio</a:t>
            </a:r>
            <a:r>
              <a:rPr lang="it-IT" sz="1200" dirty="0">
                <a:latin typeface="Calibri" pitchFamily="34" charset="0"/>
                <a:cs typeface="Calibri" pitchFamily="34" charset="0"/>
              </a:rPr>
              <a:t> o botte o maltrattamento fisico, ma anche di violenza psicologica, fatta d’intimidazioni, umiliazioni, vessazioni piccole e grandi che rendono la vita della donna più faticosa, a volte insopportabile; e violenza economica, come il controllo dello stipendio, il divieto di lavorare o l’impossibilità a prendere iniziative economiche in autonomia.</a:t>
            </a:r>
            <a:br>
              <a:rPr lang="it-IT" sz="1200" dirty="0">
                <a:latin typeface="Calibri" pitchFamily="34" charset="0"/>
                <a:cs typeface="Calibri" pitchFamily="34" charset="0"/>
              </a:rPr>
            </a:br>
            <a:r>
              <a:rPr lang="it-IT" sz="1200" dirty="0">
                <a:latin typeface="Calibri" pitchFamily="34" charset="0"/>
                <a:cs typeface="Calibri" pitchFamily="34" charset="0"/>
              </a:rPr>
              <a:t>Sono tante le donne che la violenza la subiscono in silenzio, che non riescono a ribellarsi, che finiscono per credere di meritare il trattamento che ricevono, perché è stata tolta loro qualsiasi forma di autostima.</a:t>
            </a:r>
            <a:br>
              <a:rPr lang="it-IT" sz="1200" dirty="0">
                <a:latin typeface="Calibri" pitchFamily="34" charset="0"/>
                <a:cs typeface="Calibri" pitchFamily="34" charset="0"/>
              </a:rPr>
            </a:br>
            <a:r>
              <a:rPr lang="it-IT" sz="1200" dirty="0">
                <a:latin typeface="Calibri" pitchFamily="34" charset="0"/>
                <a:cs typeface="Calibri" pitchFamily="34" charset="0"/>
              </a:rPr>
              <a:t>Per questi e tanti altri motivi siamo impegnate per:</a:t>
            </a:r>
          </a:p>
          <a:p>
            <a:pPr>
              <a:buFont typeface="Wingdings" pitchFamily="2" charset="2"/>
              <a:buChar char="§"/>
            </a:pPr>
            <a:r>
              <a:rPr lang="it-IT" sz="1200" dirty="0">
                <a:latin typeface="Calibri" pitchFamily="34" charset="0"/>
                <a:cs typeface="Calibri" pitchFamily="34" charset="0"/>
              </a:rPr>
              <a:t>Offrire alle donne un luogo sicuro e protetto in grado di tutelarle dalla violenza e dall’escalation della violenza e salvare loro la vita;</a:t>
            </a:r>
          </a:p>
          <a:p>
            <a:pPr>
              <a:buFont typeface="Wingdings" pitchFamily="2" charset="2"/>
              <a:buChar char="§"/>
            </a:pPr>
            <a:r>
              <a:rPr lang="it-IT" sz="1200" dirty="0">
                <a:latin typeface="Calibri" pitchFamily="34" charset="0"/>
                <a:cs typeface="Calibri" pitchFamily="34" charset="0"/>
              </a:rPr>
              <a:t>creare una rete di supporto per le donne in difficoltà e per i loro figli minori </a:t>
            </a:r>
          </a:p>
          <a:p>
            <a:pPr>
              <a:buFont typeface="Wingdings" pitchFamily="2" charset="2"/>
              <a:buChar char="§"/>
            </a:pPr>
            <a:r>
              <a:rPr lang="it-IT" sz="1200" dirty="0">
                <a:latin typeface="Calibri" pitchFamily="34" charset="0"/>
                <a:cs typeface="Calibri" pitchFamily="34" charset="0"/>
              </a:rPr>
              <a:t>attivare percorsi di protezione e tutela per i minori vittime di violenza assistita;</a:t>
            </a:r>
          </a:p>
          <a:p>
            <a:pPr>
              <a:buFont typeface="Wingdings" pitchFamily="2" charset="2"/>
              <a:buChar char="§"/>
            </a:pPr>
            <a:r>
              <a:rPr lang="it-IT" sz="1200" dirty="0">
                <a:latin typeface="Calibri" pitchFamily="34" charset="0"/>
                <a:cs typeface="Calibri" pitchFamily="34" charset="0"/>
              </a:rPr>
              <a:t>offrire la possibilità concreta di intraprendere un percorso risolutivo di uscita dalle situazioni di difficoltà.</a:t>
            </a:r>
            <a:endParaRPr lang="it-IT" sz="1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2"/>
          <p:cNvSpPr>
            <a:spLocks noChangeArrowheads="1"/>
          </p:cNvSpPr>
          <p:nvPr/>
        </p:nvSpPr>
        <p:spPr bwMode="auto">
          <a:xfrm>
            <a:off x="2711625" y="2752910"/>
            <a:ext cx="726598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Grazie per l’attenzione!</a:t>
            </a:r>
          </a:p>
          <a:p>
            <a:endParaRPr lang="it-IT" sz="3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chema_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chema_slid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schema_slides</Template>
  <TotalTime>6040</TotalTime>
  <Words>163</Words>
  <Application>Microsoft Office PowerPoint</Application>
  <PresentationFormat>Widescreen</PresentationFormat>
  <Paragraphs>41</Paragraphs>
  <Slides>6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Times New Roman</vt:lpstr>
      <vt:lpstr>Wingdings</vt:lpstr>
      <vt:lpstr>1_schema_slides</vt:lpstr>
      <vt:lpstr>Immagine bitmap</vt:lpstr>
      <vt:lpstr>Presentazione standard di PowerPoint</vt:lpstr>
      <vt:lpstr>Presentazione standard di PowerPoint</vt:lpstr>
      <vt:lpstr> Combinazioni di approccio integrato tra azioni   FSE (asse 3)  e            FESR (asse 4) </vt:lpstr>
      <vt:lpstr>Presentazione standard di PowerPoint</vt:lpstr>
      <vt:lpstr> Progetti per donne vittime di violenza…. </vt:lpstr>
      <vt:lpstr>Presentazione standard di PowerPoint</vt:lpstr>
    </vt:vector>
  </TitlesOfParts>
  <Company>Agenzia per la Coesione Territoriale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INFORMAZIONE E PUBBLICITA’</dc:title>
  <dc:creator>Raffaele Paciello</dc:creator>
  <cp:lastModifiedBy>antonio scarola</cp:lastModifiedBy>
  <cp:revision>686</cp:revision>
  <cp:lastPrinted>2016-10-23T10:05:55Z</cp:lastPrinted>
  <dcterms:created xsi:type="dcterms:W3CDTF">2010-07-07T07:39:51Z</dcterms:created>
  <dcterms:modified xsi:type="dcterms:W3CDTF">2017-05-11T07:14:38Z</dcterms:modified>
</cp:coreProperties>
</file>