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6" r:id="rId1"/>
  </p:sldMasterIdLst>
  <p:notesMasterIdLst>
    <p:notesMasterId r:id="rId16"/>
  </p:notesMasterIdLst>
  <p:handoutMasterIdLst>
    <p:handoutMasterId r:id="rId17"/>
  </p:handoutMasterIdLst>
  <p:sldIdLst>
    <p:sldId id="381" r:id="rId2"/>
    <p:sldId id="425" r:id="rId3"/>
    <p:sldId id="412" r:id="rId4"/>
    <p:sldId id="413" r:id="rId5"/>
    <p:sldId id="414" r:id="rId6"/>
    <p:sldId id="415" r:id="rId7"/>
    <p:sldId id="416" r:id="rId8"/>
    <p:sldId id="417" r:id="rId9"/>
    <p:sldId id="418" r:id="rId10"/>
    <p:sldId id="420" r:id="rId11"/>
    <p:sldId id="419" r:id="rId12"/>
    <p:sldId id="421" r:id="rId13"/>
    <p:sldId id="422" r:id="rId14"/>
    <p:sldId id="423" r:id="rId15"/>
  </p:sldIdLst>
  <p:sldSz cx="12192000" cy="6858000"/>
  <p:notesSz cx="9874250" cy="6797675"/>
  <p:defaultTextStyle>
    <a:defPPr>
      <a:defRPr lang="it-IT"/>
    </a:defPPr>
    <a:lvl1pPr algn="l" rtl="0" fontAlgn="base">
      <a:spcBef>
        <a:spcPct val="0"/>
      </a:spcBef>
      <a:spcAft>
        <a:spcPct val="0"/>
      </a:spcAft>
      <a:defRPr sz="1400"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sz="1400"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sz="1400"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sz="1400"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sz="1400" kern="1200">
        <a:solidFill>
          <a:schemeClr val="tx1"/>
        </a:solidFill>
        <a:latin typeface="Arial" charset="0"/>
        <a:ea typeface="ＭＳ Ｐゴシック" pitchFamily="34" charset="-128"/>
        <a:cs typeface="+mn-cs"/>
      </a:defRPr>
    </a:lvl5pPr>
    <a:lvl6pPr marL="2286000" algn="l" defTabSz="914400" rtl="0" eaLnBrk="1" latinLnBrk="0" hangingPunct="1">
      <a:defRPr sz="1400" kern="1200">
        <a:solidFill>
          <a:schemeClr val="tx1"/>
        </a:solidFill>
        <a:latin typeface="Arial" charset="0"/>
        <a:ea typeface="ＭＳ Ｐゴシック" pitchFamily="34" charset="-128"/>
        <a:cs typeface="+mn-cs"/>
      </a:defRPr>
    </a:lvl6pPr>
    <a:lvl7pPr marL="2743200" algn="l" defTabSz="914400" rtl="0" eaLnBrk="1" latinLnBrk="0" hangingPunct="1">
      <a:defRPr sz="1400" kern="1200">
        <a:solidFill>
          <a:schemeClr val="tx1"/>
        </a:solidFill>
        <a:latin typeface="Arial" charset="0"/>
        <a:ea typeface="ＭＳ Ｐゴシック" pitchFamily="34" charset="-128"/>
        <a:cs typeface="+mn-cs"/>
      </a:defRPr>
    </a:lvl7pPr>
    <a:lvl8pPr marL="3200400" algn="l" defTabSz="914400" rtl="0" eaLnBrk="1" latinLnBrk="0" hangingPunct="1">
      <a:defRPr sz="1400" kern="1200">
        <a:solidFill>
          <a:schemeClr val="tx1"/>
        </a:solidFill>
        <a:latin typeface="Arial" charset="0"/>
        <a:ea typeface="ＭＳ Ｐゴシック" pitchFamily="34" charset="-128"/>
        <a:cs typeface="+mn-cs"/>
      </a:defRPr>
    </a:lvl8pPr>
    <a:lvl9pPr marL="3657600" algn="l" defTabSz="914400" rtl="0" eaLnBrk="1" latinLnBrk="0" hangingPunct="1">
      <a:defRPr sz="1400"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F0F0"/>
    <a:srgbClr val="E8E8E8"/>
    <a:srgbClr val="E4E4E4"/>
    <a:srgbClr val="FFCC66"/>
    <a:srgbClr val="00A3DB"/>
    <a:srgbClr val="004393"/>
    <a:srgbClr val="D5D5D5"/>
    <a:srgbClr val="32B1DC"/>
    <a:srgbClr val="B2B2B2"/>
    <a:srgbClr val="BF8C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69" autoAdjust="0"/>
    <p:restoredTop sz="85199" autoAdjust="0"/>
  </p:normalViewPr>
  <p:slideViewPr>
    <p:cSldViewPr>
      <p:cViewPr varScale="1">
        <p:scale>
          <a:sx n="116" d="100"/>
          <a:sy n="116" d="100"/>
        </p:scale>
        <p:origin x="474" y="9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4279918" cy="339884"/>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it-IT"/>
          </a:p>
        </p:txBody>
      </p:sp>
      <p:sp>
        <p:nvSpPr>
          <p:cNvPr id="3" name="Segnaposto data 2"/>
          <p:cNvSpPr>
            <a:spLocks noGrp="1"/>
          </p:cNvSpPr>
          <p:nvPr>
            <p:ph type="dt" sz="quarter" idx="1"/>
          </p:nvPr>
        </p:nvSpPr>
        <p:spPr>
          <a:xfrm>
            <a:off x="5592027" y="0"/>
            <a:ext cx="4279918" cy="339884"/>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DCF14E7F-BCCC-4C1B-8511-82A02E4E80E8}" type="datetimeFigureOut">
              <a:rPr lang="it-IT" altLang="it-IT"/>
              <a:pPr>
                <a:defRPr/>
              </a:pPr>
              <a:t>11/05/2017</a:t>
            </a:fld>
            <a:endParaRPr lang="it-IT" altLang="it-IT"/>
          </a:p>
        </p:txBody>
      </p:sp>
      <p:sp>
        <p:nvSpPr>
          <p:cNvPr id="4" name="Segnaposto piè di pagina 3"/>
          <p:cNvSpPr>
            <a:spLocks noGrp="1"/>
          </p:cNvSpPr>
          <p:nvPr>
            <p:ph type="ftr" sz="quarter" idx="2"/>
          </p:nvPr>
        </p:nvSpPr>
        <p:spPr>
          <a:xfrm>
            <a:off x="0" y="6456699"/>
            <a:ext cx="4279918" cy="339884"/>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it-IT"/>
          </a:p>
        </p:txBody>
      </p:sp>
      <p:sp>
        <p:nvSpPr>
          <p:cNvPr id="5" name="Segnaposto numero diapositiva 4"/>
          <p:cNvSpPr>
            <a:spLocks noGrp="1"/>
          </p:cNvSpPr>
          <p:nvPr>
            <p:ph type="sldNum" sz="quarter" idx="3"/>
          </p:nvPr>
        </p:nvSpPr>
        <p:spPr>
          <a:xfrm>
            <a:off x="5592027" y="6456699"/>
            <a:ext cx="4279918" cy="339884"/>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7F57CB29-99D7-4591-AC44-7F26A2EC3320}" type="slidenum">
              <a:rPr lang="it-IT" altLang="it-IT"/>
              <a:pPr>
                <a:defRPr/>
              </a:pPr>
              <a:t>‹N›</a:t>
            </a:fld>
            <a:endParaRPr lang="it-IT" altLang="it-IT"/>
          </a:p>
        </p:txBody>
      </p:sp>
    </p:spTree>
    <p:extLst>
      <p:ext uri="{BB962C8B-B14F-4D97-AF65-F5344CB8AC3E}">
        <p14:creationId xmlns:p14="http://schemas.microsoft.com/office/powerpoint/2010/main" val="11460931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4279918" cy="339884"/>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it-IT"/>
          </a:p>
        </p:txBody>
      </p:sp>
      <p:sp>
        <p:nvSpPr>
          <p:cNvPr id="3" name="Segnaposto data 2"/>
          <p:cNvSpPr>
            <a:spLocks noGrp="1"/>
          </p:cNvSpPr>
          <p:nvPr>
            <p:ph type="dt" idx="1"/>
          </p:nvPr>
        </p:nvSpPr>
        <p:spPr>
          <a:xfrm>
            <a:off x="5592027" y="0"/>
            <a:ext cx="4279918" cy="339884"/>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FEA0DA61-2E36-4DAE-A672-F0D30E9A12AA}" type="datetimeFigureOut">
              <a:rPr lang="it-IT" altLang="it-IT"/>
              <a:pPr>
                <a:defRPr/>
              </a:pPr>
              <a:t>11/05/2017</a:t>
            </a:fld>
            <a:endParaRPr lang="it-IT" altLang="it-IT"/>
          </a:p>
        </p:txBody>
      </p:sp>
      <p:sp>
        <p:nvSpPr>
          <p:cNvPr id="4" name="Segnaposto immagine diapositiva 3"/>
          <p:cNvSpPr>
            <a:spLocks noGrp="1" noRot="1" noChangeAspect="1"/>
          </p:cNvSpPr>
          <p:nvPr>
            <p:ph type="sldImg" idx="2"/>
          </p:nvPr>
        </p:nvSpPr>
        <p:spPr>
          <a:xfrm>
            <a:off x="1974850" y="425450"/>
            <a:ext cx="5924550" cy="3333750"/>
          </a:xfrm>
          <a:prstGeom prst="rect">
            <a:avLst/>
          </a:prstGeom>
          <a:noFill/>
          <a:ln w="12700">
            <a:solidFill>
              <a:prstClr val="black"/>
            </a:solidFill>
          </a:ln>
        </p:spPr>
        <p:txBody>
          <a:bodyPr vert="horz" lIns="91440" tIns="45720" rIns="91440" bIns="45720" rtlCol="0" anchor="ctr"/>
          <a:lstStyle/>
          <a:p>
            <a:pPr lvl="0"/>
            <a:endParaRPr lang="it-IT" noProof="0" dirty="0" smtClean="0"/>
          </a:p>
        </p:txBody>
      </p:sp>
      <p:sp>
        <p:nvSpPr>
          <p:cNvPr id="5" name="Segnaposto note 4"/>
          <p:cNvSpPr>
            <a:spLocks noGrp="1"/>
          </p:cNvSpPr>
          <p:nvPr>
            <p:ph type="body" sz="quarter" idx="3"/>
          </p:nvPr>
        </p:nvSpPr>
        <p:spPr>
          <a:xfrm>
            <a:off x="618006" y="3876424"/>
            <a:ext cx="8638239" cy="2410880"/>
          </a:xfrm>
          <a:prstGeom prst="rect">
            <a:avLst/>
          </a:prstGeom>
        </p:spPr>
        <p:txBody>
          <a:bodyPr vert="horz" lIns="91440" tIns="45720" rIns="91440" bIns="45720" rtlCol="0">
            <a:normAutofit/>
          </a:bodyPr>
          <a:lstStyle/>
          <a:p>
            <a:pPr lvl="0"/>
            <a:r>
              <a:rPr lang="it-IT" noProof="0" dirty="0" smtClean="0"/>
              <a:t>Fare clic per modificare stili del testo dello schema</a:t>
            </a:r>
          </a:p>
          <a:p>
            <a:pPr lvl="1"/>
            <a:r>
              <a:rPr lang="it-IT" noProof="0" dirty="0" smtClean="0"/>
              <a:t>Secondo livello</a:t>
            </a:r>
          </a:p>
          <a:p>
            <a:pPr lvl="2"/>
            <a:r>
              <a:rPr lang="it-IT" noProof="0" dirty="0" smtClean="0"/>
              <a:t>Terzo livello</a:t>
            </a:r>
          </a:p>
          <a:p>
            <a:pPr lvl="3"/>
            <a:r>
              <a:rPr lang="it-IT" noProof="0" dirty="0" smtClean="0"/>
              <a:t>Quarto livello</a:t>
            </a:r>
          </a:p>
          <a:p>
            <a:pPr lvl="4"/>
            <a:r>
              <a:rPr lang="it-IT" noProof="0" dirty="0" smtClean="0"/>
              <a:t>Quinto livello</a:t>
            </a:r>
          </a:p>
        </p:txBody>
      </p:sp>
      <p:sp>
        <p:nvSpPr>
          <p:cNvPr id="6" name="Segnaposto piè di pagina 5"/>
          <p:cNvSpPr>
            <a:spLocks noGrp="1"/>
          </p:cNvSpPr>
          <p:nvPr>
            <p:ph type="ftr" sz="quarter" idx="4"/>
          </p:nvPr>
        </p:nvSpPr>
        <p:spPr>
          <a:xfrm>
            <a:off x="0" y="6456699"/>
            <a:ext cx="4279918" cy="339884"/>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it-IT"/>
          </a:p>
        </p:txBody>
      </p:sp>
      <p:sp>
        <p:nvSpPr>
          <p:cNvPr id="7" name="Segnaposto numero diapositiva 6"/>
          <p:cNvSpPr>
            <a:spLocks noGrp="1"/>
          </p:cNvSpPr>
          <p:nvPr>
            <p:ph type="sldNum" sz="quarter" idx="5"/>
          </p:nvPr>
        </p:nvSpPr>
        <p:spPr>
          <a:xfrm>
            <a:off x="5592027" y="6456699"/>
            <a:ext cx="4279918" cy="339884"/>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0BCA7EB0-93E0-48CB-ABC4-C4CBC4993B05}" type="slidenum">
              <a:rPr lang="it-IT" altLang="it-IT"/>
              <a:pPr>
                <a:defRPr/>
              </a:pPr>
              <a:t>‹N›</a:t>
            </a:fld>
            <a:endParaRPr lang="it-IT" altLang="it-IT"/>
          </a:p>
        </p:txBody>
      </p:sp>
    </p:spTree>
    <p:extLst>
      <p:ext uri="{BB962C8B-B14F-4D97-AF65-F5344CB8AC3E}">
        <p14:creationId xmlns:p14="http://schemas.microsoft.com/office/powerpoint/2010/main" val="40530677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974850" y="425450"/>
            <a:ext cx="5924550" cy="3333750"/>
          </a:xfrm>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pPr>
              <a:defRPr/>
            </a:pPr>
            <a:fld id="{0BCA7EB0-93E0-48CB-ABC4-C4CBC4993B05}" type="slidenum">
              <a:rPr lang="it-IT" altLang="it-IT" smtClean="0"/>
              <a:pPr>
                <a:defRPr/>
              </a:pPr>
              <a:t>3</a:t>
            </a:fld>
            <a:endParaRPr lang="it-IT" altLang="it-IT"/>
          </a:p>
        </p:txBody>
      </p:sp>
    </p:spTree>
    <p:extLst>
      <p:ext uri="{BB962C8B-B14F-4D97-AF65-F5344CB8AC3E}">
        <p14:creationId xmlns:p14="http://schemas.microsoft.com/office/powerpoint/2010/main" val="1490892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974850" y="425450"/>
            <a:ext cx="5924550" cy="3333750"/>
          </a:xfrm>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pPr>
              <a:defRPr/>
            </a:pPr>
            <a:fld id="{0BCA7EB0-93E0-48CB-ABC4-C4CBC4993B05}" type="slidenum">
              <a:rPr lang="it-IT" altLang="it-IT" smtClean="0"/>
              <a:pPr>
                <a:defRPr/>
              </a:pPr>
              <a:t>4</a:t>
            </a:fld>
            <a:endParaRPr lang="it-IT" altLang="it-IT"/>
          </a:p>
        </p:txBody>
      </p:sp>
    </p:spTree>
    <p:extLst>
      <p:ext uri="{BB962C8B-B14F-4D97-AF65-F5344CB8AC3E}">
        <p14:creationId xmlns:p14="http://schemas.microsoft.com/office/powerpoint/2010/main" val="2043470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Diapositiva titolo">
    <p:spTree>
      <p:nvGrpSpPr>
        <p:cNvPr id="1" name=""/>
        <p:cNvGrpSpPr/>
        <p:nvPr/>
      </p:nvGrpSpPr>
      <p:grpSpPr>
        <a:xfrm>
          <a:off x="0" y="0"/>
          <a:ext cx="0" cy="0"/>
          <a:chOff x="0" y="0"/>
          <a:chExt cx="0" cy="0"/>
        </a:xfrm>
      </p:grpSpPr>
      <p:sp>
        <p:nvSpPr>
          <p:cNvPr id="2" name="Rectangle 12"/>
          <p:cNvSpPr>
            <a:spLocks noChangeArrowheads="1"/>
          </p:cNvSpPr>
          <p:nvPr userDrawn="1"/>
        </p:nvSpPr>
        <p:spPr bwMode="auto">
          <a:xfrm>
            <a:off x="960967" y="757238"/>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pitchFamily="34" charset="-128"/>
              </a:defRPr>
            </a:lvl1pPr>
            <a:lvl2pPr marL="742950" indent="-285750" eaLnBrk="0" hangingPunct="0">
              <a:defRPr sz="1400">
                <a:solidFill>
                  <a:schemeClr val="tx1"/>
                </a:solidFill>
                <a:latin typeface="Arial" charset="0"/>
                <a:ea typeface="ＭＳ Ｐゴシック" pitchFamily="34" charset="-128"/>
              </a:defRPr>
            </a:lvl2pPr>
            <a:lvl3pPr marL="1143000" indent="-228600" eaLnBrk="0" hangingPunct="0">
              <a:defRPr sz="1400">
                <a:solidFill>
                  <a:schemeClr val="tx1"/>
                </a:solidFill>
                <a:latin typeface="Arial" charset="0"/>
                <a:ea typeface="ＭＳ Ｐゴシック" pitchFamily="34" charset="-128"/>
              </a:defRPr>
            </a:lvl3pPr>
            <a:lvl4pPr marL="1600200" indent="-228600" eaLnBrk="0" hangingPunct="0">
              <a:defRPr sz="1400">
                <a:solidFill>
                  <a:schemeClr val="tx1"/>
                </a:solidFill>
                <a:latin typeface="Arial" charset="0"/>
                <a:ea typeface="ＭＳ Ｐゴシック" pitchFamily="34" charset="-128"/>
              </a:defRPr>
            </a:lvl4pPr>
            <a:lvl5pPr marL="2057400" indent="-228600" eaLnBrk="0" hangingPunct="0">
              <a:defRPr sz="1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a:solidFill>
                  <a:schemeClr val="tx1"/>
                </a:solidFill>
                <a:latin typeface="Arial" charset="0"/>
                <a:ea typeface="ＭＳ Ｐゴシック" pitchFamily="34" charset="-128"/>
              </a:defRPr>
            </a:lvl9pPr>
          </a:lstStyle>
          <a:p>
            <a:pPr eaLnBrk="1" hangingPunct="1">
              <a:defRPr/>
            </a:pPr>
            <a:endParaRPr lang="it-IT" altLang="it-IT" sz="1800" smtClean="0"/>
          </a:p>
        </p:txBody>
      </p:sp>
      <p:sp>
        <p:nvSpPr>
          <p:cNvPr id="3" name="Rectangle 14"/>
          <p:cNvSpPr>
            <a:spLocks noChangeArrowheads="1"/>
          </p:cNvSpPr>
          <p:nvPr userDrawn="1"/>
        </p:nvSpPr>
        <p:spPr bwMode="auto">
          <a:xfrm>
            <a:off x="5759451" y="768350"/>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pitchFamily="34" charset="-128"/>
              </a:defRPr>
            </a:lvl1pPr>
            <a:lvl2pPr marL="742950" indent="-285750" eaLnBrk="0" hangingPunct="0">
              <a:defRPr sz="1400">
                <a:solidFill>
                  <a:schemeClr val="tx1"/>
                </a:solidFill>
                <a:latin typeface="Arial" charset="0"/>
                <a:ea typeface="ＭＳ Ｐゴシック" pitchFamily="34" charset="-128"/>
              </a:defRPr>
            </a:lvl2pPr>
            <a:lvl3pPr marL="1143000" indent="-228600" eaLnBrk="0" hangingPunct="0">
              <a:defRPr sz="1400">
                <a:solidFill>
                  <a:schemeClr val="tx1"/>
                </a:solidFill>
                <a:latin typeface="Arial" charset="0"/>
                <a:ea typeface="ＭＳ Ｐゴシック" pitchFamily="34" charset="-128"/>
              </a:defRPr>
            </a:lvl3pPr>
            <a:lvl4pPr marL="1600200" indent="-228600" eaLnBrk="0" hangingPunct="0">
              <a:defRPr sz="1400">
                <a:solidFill>
                  <a:schemeClr val="tx1"/>
                </a:solidFill>
                <a:latin typeface="Arial" charset="0"/>
                <a:ea typeface="ＭＳ Ｐゴシック" pitchFamily="34" charset="-128"/>
              </a:defRPr>
            </a:lvl4pPr>
            <a:lvl5pPr marL="2057400" indent="-228600" eaLnBrk="0" hangingPunct="0">
              <a:defRPr sz="1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a:solidFill>
                  <a:schemeClr val="tx1"/>
                </a:solidFill>
                <a:latin typeface="Arial" charset="0"/>
                <a:ea typeface="ＭＳ Ｐゴシック" pitchFamily="34" charset="-128"/>
              </a:defRPr>
            </a:lvl9pPr>
          </a:lstStyle>
          <a:p>
            <a:pPr eaLnBrk="1" hangingPunct="1">
              <a:defRPr/>
            </a:pPr>
            <a:endParaRPr lang="it-IT" altLang="it-IT" sz="1800" smtClean="0"/>
          </a:p>
        </p:txBody>
      </p:sp>
      <p:pic>
        <p:nvPicPr>
          <p:cNvPr id="5" name="Immagin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 y="0"/>
            <a:ext cx="12240679" cy="6912813"/>
          </a:xfrm>
          <a:prstGeom prst="rect">
            <a:avLst/>
          </a:prstGeom>
        </p:spPr>
      </p:pic>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09600" y="1412776"/>
            <a:ext cx="10972800" cy="444598"/>
          </a:xfrm>
        </p:spPr>
        <p:txBody>
          <a:bodyPr/>
          <a:lstStyle>
            <a:lvl1pPr algn="r">
              <a:defRPr sz="3200" b="1" i="0">
                <a:solidFill>
                  <a:srgbClr val="00A3DB"/>
                </a:solidFill>
                <a:latin typeface="Calibri" charset="0"/>
                <a:ea typeface="Calibri" charset="0"/>
                <a:cs typeface="Calibri" charset="0"/>
              </a:defRPr>
            </a:lvl1pPr>
          </a:lstStyle>
          <a:p>
            <a:r>
              <a:rPr lang="it-IT" dirty="0" smtClean="0"/>
              <a:t>Fare clic per modificare stile</a:t>
            </a:r>
            <a:endParaRPr lang="it-IT" dirty="0"/>
          </a:p>
        </p:txBody>
      </p:sp>
      <p:sp>
        <p:nvSpPr>
          <p:cNvPr id="3" name="Segnaposto contenuto 2"/>
          <p:cNvSpPr>
            <a:spLocks noGrp="1"/>
          </p:cNvSpPr>
          <p:nvPr>
            <p:ph idx="1"/>
          </p:nvPr>
        </p:nvSpPr>
        <p:spPr>
          <a:xfrm>
            <a:off x="609600" y="1928814"/>
            <a:ext cx="10972800" cy="3857625"/>
          </a:xfrm>
        </p:spPr>
        <p:txBody>
          <a:bodyPr/>
          <a:lstStyle>
            <a:lvl1pPr>
              <a:defRPr sz="2200">
                <a:latin typeface="Calibri" charset="0"/>
                <a:ea typeface="Calibri" charset="0"/>
                <a:cs typeface="Calibri" charset="0"/>
              </a:defRPr>
            </a:lvl1pPr>
            <a:lvl2pPr>
              <a:defRPr sz="2000">
                <a:latin typeface="Calibri" charset="0"/>
                <a:ea typeface="Calibri" charset="0"/>
                <a:cs typeface="Calibri" charset="0"/>
              </a:defRPr>
            </a:lvl2pPr>
            <a:lvl3pPr>
              <a:defRPr>
                <a:latin typeface="Calibri" charset="0"/>
                <a:ea typeface="Calibri" charset="0"/>
                <a:cs typeface="Calibri" charset="0"/>
              </a:defRPr>
            </a:lvl3pPr>
            <a:lvl4pPr>
              <a:defRPr>
                <a:latin typeface="Calibri" charset="0"/>
                <a:ea typeface="Calibri" charset="0"/>
                <a:cs typeface="Calibri" charset="0"/>
              </a:defRPr>
            </a:lvl4pPr>
            <a:lvl5pPr>
              <a:defRPr>
                <a:latin typeface="Calibri" charset="0"/>
                <a:ea typeface="Calibri" charset="0"/>
                <a:cs typeface="Calibri" charset="0"/>
              </a:defRPr>
            </a:lvl5pPr>
          </a:lstStyle>
          <a:p>
            <a:pPr lvl="0"/>
            <a:r>
              <a:rPr lang="it-IT" dirty="0" smtClean="0"/>
              <a:t>Fare clic per modificare gli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9" name="CasellaDiTesto 8"/>
          <p:cNvSpPr txBox="1"/>
          <p:nvPr userDrawn="1"/>
        </p:nvSpPr>
        <p:spPr>
          <a:xfrm>
            <a:off x="1928038" y="6528392"/>
            <a:ext cx="184731" cy="307777"/>
          </a:xfrm>
          <a:prstGeom prst="rect">
            <a:avLst/>
          </a:prstGeom>
          <a:noFill/>
        </p:spPr>
        <p:txBody>
          <a:bodyPr wrap="none" rtlCol="0">
            <a:spAutoFit/>
          </a:bodyPr>
          <a:lstStyle/>
          <a:p>
            <a:endParaRPr lang="it-IT" sz="1400"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cstate="print">
            <a:alphaModFix amt="0"/>
          </a:blip>
          <a:srcRect/>
          <a:stretch>
            <a:fillRect/>
          </a:stretch>
        </a:blipFill>
        <a:effectLst/>
      </p:bgPr>
    </p:bg>
    <p:spTree>
      <p:nvGrpSpPr>
        <p:cNvPr id="1" name=""/>
        <p:cNvGrpSpPr/>
        <p:nvPr/>
      </p:nvGrpSpPr>
      <p:grpSpPr>
        <a:xfrm>
          <a:off x="0" y="0"/>
          <a:ext cx="0" cy="0"/>
          <a:chOff x="0" y="0"/>
          <a:chExt cx="0" cy="0"/>
        </a:xfrm>
      </p:grpSpPr>
      <p:pic>
        <p:nvPicPr>
          <p:cNvPr id="14" name="Immagine 1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 y="3263546"/>
            <a:ext cx="12191999" cy="3594454"/>
          </a:xfrm>
          <a:prstGeom prst="rect">
            <a:avLst/>
          </a:prstGeom>
        </p:spPr>
      </p:pic>
      <p:sp>
        <p:nvSpPr>
          <p:cNvPr id="1026" name="Segnaposto titolo 1"/>
          <p:cNvSpPr>
            <a:spLocks noGrp="1"/>
          </p:cNvSpPr>
          <p:nvPr>
            <p:ph type="title"/>
          </p:nvPr>
        </p:nvSpPr>
        <p:spPr bwMode="auto">
          <a:xfrm>
            <a:off x="609600" y="1412776"/>
            <a:ext cx="10972800" cy="43204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altLang="it-IT" dirty="0" smtClean="0"/>
              <a:t>Click to </a:t>
            </a:r>
            <a:r>
              <a:rPr lang="it-IT" altLang="it-IT" dirty="0" err="1" smtClean="0"/>
              <a:t>edit</a:t>
            </a:r>
            <a:r>
              <a:rPr lang="it-IT" altLang="it-IT" dirty="0" smtClean="0"/>
              <a:t> Master </a:t>
            </a:r>
            <a:r>
              <a:rPr lang="it-IT" altLang="it-IT" dirty="0" err="1" smtClean="0"/>
              <a:t>title</a:t>
            </a:r>
            <a:r>
              <a:rPr lang="it-IT" altLang="it-IT" dirty="0" smtClean="0"/>
              <a:t> style</a:t>
            </a:r>
          </a:p>
        </p:txBody>
      </p:sp>
      <p:sp>
        <p:nvSpPr>
          <p:cNvPr id="1027" name="Segnaposto testo 2"/>
          <p:cNvSpPr>
            <a:spLocks noGrp="1"/>
          </p:cNvSpPr>
          <p:nvPr>
            <p:ph type="body" idx="1"/>
          </p:nvPr>
        </p:nvSpPr>
        <p:spPr bwMode="auto">
          <a:xfrm>
            <a:off x="609600" y="2075861"/>
            <a:ext cx="10972800" cy="37105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altLang="it-IT" dirty="0" smtClean="0"/>
              <a:t>Click to </a:t>
            </a:r>
            <a:r>
              <a:rPr lang="it-IT" altLang="it-IT" dirty="0" err="1" smtClean="0"/>
              <a:t>edit</a:t>
            </a:r>
            <a:r>
              <a:rPr lang="it-IT" altLang="it-IT" dirty="0" smtClean="0"/>
              <a:t> Master text </a:t>
            </a:r>
            <a:r>
              <a:rPr lang="it-IT" altLang="it-IT" dirty="0" err="1" smtClean="0"/>
              <a:t>styles</a:t>
            </a:r>
            <a:endParaRPr lang="it-IT" altLang="it-IT" dirty="0" smtClean="0"/>
          </a:p>
          <a:p>
            <a:pPr lvl="1"/>
            <a:r>
              <a:rPr lang="it-IT" altLang="it-IT" dirty="0" smtClean="0"/>
              <a:t>Second </a:t>
            </a:r>
            <a:r>
              <a:rPr lang="it-IT" altLang="it-IT" dirty="0" err="1" smtClean="0"/>
              <a:t>level</a:t>
            </a:r>
            <a:endParaRPr lang="it-IT" altLang="it-IT" dirty="0" smtClean="0"/>
          </a:p>
          <a:p>
            <a:pPr lvl="2"/>
            <a:r>
              <a:rPr lang="it-IT" altLang="it-IT" dirty="0" smtClean="0"/>
              <a:t>Third </a:t>
            </a:r>
            <a:r>
              <a:rPr lang="it-IT" altLang="it-IT" dirty="0" err="1" smtClean="0"/>
              <a:t>level</a:t>
            </a:r>
            <a:endParaRPr lang="it-IT" altLang="it-IT" dirty="0" smtClean="0"/>
          </a:p>
          <a:p>
            <a:pPr lvl="3"/>
            <a:r>
              <a:rPr lang="it-IT" altLang="it-IT" dirty="0" err="1" smtClean="0"/>
              <a:t>Fourth</a:t>
            </a:r>
            <a:r>
              <a:rPr lang="it-IT" altLang="it-IT" dirty="0" smtClean="0"/>
              <a:t> </a:t>
            </a:r>
            <a:r>
              <a:rPr lang="it-IT" altLang="it-IT" dirty="0" err="1" smtClean="0"/>
              <a:t>level</a:t>
            </a:r>
            <a:endParaRPr lang="it-IT" altLang="it-IT" dirty="0" smtClean="0"/>
          </a:p>
          <a:p>
            <a:pPr lvl="4"/>
            <a:r>
              <a:rPr lang="it-IT" altLang="it-IT" dirty="0" err="1" smtClean="0"/>
              <a:t>Fifth</a:t>
            </a:r>
            <a:r>
              <a:rPr lang="it-IT" altLang="it-IT" dirty="0" smtClean="0"/>
              <a:t> </a:t>
            </a:r>
            <a:r>
              <a:rPr lang="it-IT" altLang="it-IT" dirty="0" err="1" smtClean="0"/>
              <a:t>level</a:t>
            </a:r>
            <a:endParaRPr lang="it-IT" altLang="it-IT" dirty="0" smtClean="0"/>
          </a:p>
        </p:txBody>
      </p:sp>
      <p:sp>
        <p:nvSpPr>
          <p:cNvPr id="7" name="Rectangle 11"/>
          <p:cNvSpPr>
            <a:spLocks noChangeArrowheads="1"/>
          </p:cNvSpPr>
          <p:nvPr userDrawn="1"/>
        </p:nvSpPr>
        <p:spPr bwMode="auto">
          <a:xfrm>
            <a:off x="911424" y="6424358"/>
            <a:ext cx="6240693" cy="1919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lnSpc>
                <a:spcPct val="90000"/>
              </a:lnSpc>
              <a:defRPr/>
            </a:pPr>
            <a:r>
              <a:rPr lang="it-IT" sz="700" i="0" dirty="0" smtClean="0">
                <a:solidFill>
                  <a:srgbClr val="00A3DB"/>
                </a:solidFill>
                <a:latin typeface="Calibri" charset="0"/>
                <a:ea typeface="Calibri" charset="0"/>
                <a:cs typeface="Calibri" charset="0"/>
              </a:rPr>
              <a:t>Enrico Panini </a:t>
            </a:r>
            <a:r>
              <a:rPr lang="it-IT" sz="700" i="0" baseline="0" dirty="0" smtClean="0">
                <a:solidFill>
                  <a:srgbClr val="00A3DB"/>
                </a:solidFill>
                <a:latin typeface="Calibri" charset="0"/>
                <a:ea typeface="Calibri" charset="0"/>
                <a:cs typeface="Calibri" charset="0"/>
              </a:rPr>
              <a:t>| </a:t>
            </a:r>
            <a:r>
              <a:rPr lang="it-IT" sz="700" i="0" dirty="0" smtClean="0">
                <a:solidFill>
                  <a:srgbClr val="00A3DB"/>
                </a:solidFill>
                <a:latin typeface="Calibri" charset="0"/>
                <a:ea typeface="Calibri" charset="0"/>
                <a:cs typeface="Calibri" charset="0"/>
              </a:rPr>
              <a:t>Evento presentazione PON Metro Napoli</a:t>
            </a:r>
            <a:endParaRPr lang="it-IT" sz="700" i="0" dirty="0">
              <a:solidFill>
                <a:srgbClr val="00A3DB"/>
              </a:solidFill>
              <a:latin typeface="Calibri" charset="0"/>
              <a:ea typeface="Calibri" charset="0"/>
              <a:cs typeface="Calibri" charset="0"/>
            </a:endParaRPr>
          </a:p>
        </p:txBody>
      </p:sp>
      <p:sp>
        <p:nvSpPr>
          <p:cNvPr id="1031" name="Rettangolo 10"/>
          <p:cNvSpPr>
            <a:spLocks noChangeArrowheads="1"/>
          </p:cNvSpPr>
          <p:nvPr userDrawn="1"/>
        </p:nvSpPr>
        <p:spPr bwMode="auto">
          <a:xfrm>
            <a:off x="527051" y="6377358"/>
            <a:ext cx="38985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pitchFamily="34" charset="-128"/>
              </a:defRPr>
            </a:lvl1pPr>
            <a:lvl2pPr marL="742950" indent="-285750" eaLnBrk="0" hangingPunct="0">
              <a:defRPr sz="1400">
                <a:solidFill>
                  <a:schemeClr val="tx1"/>
                </a:solidFill>
                <a:latin typeface="Arial" charset="0"/>
                <a:ea typeface="ＭＳ Ｐゴシック" pitchFamily="34" charset="-128"/>
              </a:defRPr>
            </a:lvl2pPr>
            <a:lvl3pPr marL="1143000" indent="-228600" eaLnBrk="0" hangingPunct="0">
              <a:defRPr sz="1400">
                <a:solidFill>
                  <a:schemeClr val="tx1"/>
                </a:solidFill>
                <a:latin typeface="Arial" charset="0"/>
                <a:ea typeface="ＭＳ Ｐゴシック" pitchFamily="34" charset="-128"/>
              </a:defRPr>
            </a:lvl3pPr>
            <a:lvl4pPr marL="1600200" indent="-228600" eaLnBrk="0" hangingPunct="0">
              <a:defRPr sz="1400">
                <a:solidFill>
                  <a:schemeClr val="tx1"/>
                </a:solidFill>
                <a:latin typeface="Arial" charset="0"/>
                <a:ea typeface="ＭＳ Ｐゴシック" pitchFamily="34" charset="-128"/>
              </a:defRPr>
            </a:lvl4pPr>
            <a:lvl5pPr marL="2057400" indent="-228600" eaLnBrk="0" hangingPunct="0">
              <a:defRPr sz="1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a:solidFill>
                  <a:schemeClr val="tx1"/>
                </a:solidFill>
                <a:latin typeface="Arial" charset="0"/>
                <a:ea typeface="ＭＳ Ｐゴシック" pitchFamily="34" charset="-128"/>
              </a:defRPr>
            </a:lvl9pPr>
          </a:lstStyle>
          <a:p>
            <a:pPr eaLnBrk="1" hangingPunct="1">
              <a:defRPr/>
            </a:pPr>
            <a:fld id="{FFFE4E04-CB5A-4395-925D-EDFB03F1C6BC}" type="slidenum">
              <a:rPr lang="it-IT" altLang="it-IT" sz="1200" b="0" smtClean="0">
                <a:solidFill>
                  <a:srgbClr val="7F7F7F"/>
                </a:solidFill>
                <a:latin typeface="Calibri" charset="0"/>
                <a:ea typeface="Calibri" charset="0"/>
                <a:cs typeface="Calibri" charset="0"/>
              </a:rPr>
              <a:pPr eaLnBrk="1" hangingPunct="1">
                <a:defRPr/>
              </a:pPr>
              <a:t>‹N›</a:t>
            </a:fld>
            <a:endParaRPr lang="it-IT" altLang="it-IT" sz="1200" b="0" dirty="0" smtClean="0">
              <a:latin typeface="Calibri" charset="0"/>
              <a:ea typeface="Calibri" charset="0"/>
              <a:cs typeface="Calibri" charset="0"/>
            </a:endParaRPr>
          </a:p>
        </p:txBody>
      </p:sp>
      <p:sp>
        <p:nvSpPr>
          <p:cNvPr id="2" name="Rettangolo 1"/>
          <p:cNvSpPr/>
          <p:nvPr userDrawn="1"/>
        </p:nvSpPr>
        <p:spPr>
          <a:xfrm>
            <a:off x="5568619" y="6419165"/>
            <a:ext cx="6096000" cy="200055"/>
          </a:xfrm>
          <a:prstGeom prst="rect">
            <a:avLst/>
          </a:prstGeom>
        </p:spPr>
        <p:txBody>
          <a:bodyPr>
            <a:spAutoFit/>
          </a:bodyPr>
          <a:lstStyle/>
          <a:p>
            <a:pPr algn="r"/>
            <a:r>
              <a:rPr lang="it-IT" sz="700" i="0" dirty="0" smtClean="0">
                <a:solidFill>
                  <a:srgbClr val="00A3DB"/>
                </a:solidFill>
                <a:latin typeface="Calibri" charset="0"/>
                <a:ea typeface="Calibri" charset="0"/>
                <a:cs typeface="Calibri" charset="0"/>
              </a:rPr>
              <a:t>Manifestazione</a:t>
            </a:r>
            <a:r>
              <a:rPr lang="it-IT" sz="700" i="0" baseline="0" dirty="0" smtClean="0">
                <a:solidFill>
                  <a:srgbClr val="00A3DB"/>
                </a:solidFill>
                <a:latin typeface="Calibri" charset="0"/>
                <a:ea typeface="Calibri" charset="0"/>
                <a:cs typeface="Calibri" charset="0"/>
              </a:rPr>
              <a:t> </a:t>
            </a:r>
            <a:r>
              <a:rPr lang="it-IT" sz="700" i="0" baseline="0" dirty="0" err="1" smtClean="0">
                <a:solidFill>
                  <a:srgbClr val="00A3DB"/>
                </a:solidFill>
                <a:latin typeface="Calibri" charset="0"/>
                <a:ea typeface="Calibri" charset="0"/>
                <a:cs typeface="Calibri" charset="0"/>
              </a:rPr>
              <a:t>Castel</a:t>
            </a:r>
            <a:r>
              <a:rPr lang="it-IT" sz="700" i="0" baseline="0" dirty="0" smtClean="0">
                <a:solidFill>
                  <a:srgbClr val="00A3DB"/>
                </a:solidFill>
                <a:latin typeface="Calibri" charset="0"/>
                <a:ea typeface="Calibri" charset="0"/>
                <a:cs typeface="Calibri" charset="0"/>
              </a:rPr>
              <a:t> Dell’Ovo, </a:t>
            </a:r>
            <a:r>
              <a:rPr lang="it-IT" sz="700" i="0" dirty="0" smtClean="0">
                <a:solidFill>
                  <a:srgbClr val="00A3DB"/>
                </a:solidFill>
                <a:latin typeface="Calibri" charset="0"/>
                <a:ea typeface="Calibri" charset="0"/>
                <a:cs typeface="Calibri" charset="0"/>
              </a:rPr>
              <a:t>11 maggio 2017</a:t>
            </a:r>
            <a:endParaRPr lang="it-IT" sz="700" i="0" dirty="0">
              <a:solidFill>
                <a:srgbClr val="00A3DB"/>
              </a:solidFill>
              <a:latin typeface="Calibri" charset="0"/>
              <a:ea typeface="Calibri" charset="0"/>
              <a:cs typeface="Calibri" charset="0"/>
            </a:endParaRPr>
          </a:p>
        </p:txBody>
      </p:sp>
      <p:pic>
        <p:nvPicPr>
          <p:cNvPr id="3" name="Immagine 2"/>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 y="1"/>
            <a:ext cx="12191985" cy="1281129"/>
          </a:xfrm>
          <a:prstGeom prst="rect">
            <a:avLst/>
          </a:prstGeom>
        </p:spPr>
      </p:pic>
      <p:pic>
        <p:nvPicPr>
          <p:cNvPr id="9" name="Immagine 8"/>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4" y="11089"/>
            <a:ext cx="12191976" cy="1281129"/>
          </a:xfrm>
          <a:prstGeom prst="rect">
            <a:avLst/>
          </a:prstGeom>
        </p:spPr>
      </p:pic>
    </p:spTree>
  </p:cSld>
  <p:clrMap bg1="lt1" tx1="dk1" bg2="lt2" tx2="dk2" accent1="accent1" accent2="accent2" accent3="accent3" accent4="accent4" accent5="accent5" accent6="accent6" hlink="hlink" folHlink="folHlink"/>
  <p:sldLayoutIdLst>
    <p:sldLayoutId id="2147483844" r:id="rId1"/>
    <p:sldLayoutId id="2147483845" r:id="rId2"/>
  </p:sldLayoutIdLst>
  <p:hf hdr="0" ftr="0" dt="0"/>
  <p:txStyles>
    <p:titleStyle>
      <a:lvl1pPr algn="r" rtl="0" eaLnBrk="0" fontAlgn="base" hangingPunct="0">
        <a:spcBef>
          <a:spcPct val="0"/>
        </a:spcBef>
        <a:spcAft>
          <a:spcPct val="0"/>
        </a:spcAft>
        <a:defRPr sz="2800" b="1" i="1" kern="1200">
          <a:solidFill>
            <a:srgbClr val="00A3DB"/>
          </a:solidFill>
          <a:latin typeface="Calibri" charset="0"/>
          <a:ea typeface="Calibri" charset="0"/>
          <a:cs typeface="Calibri" charset="0"/>
        </a:defRPr>
      </a:lvl1pPr>
      <a:lvl2pPr algn="r" rtl="0" eaLnBrk="0" fontAlgn="base" hangingPunct="0">
        <a:spcBef>
          <a:spcPct val="0"/>
        </a:spcBef>
        <a:spcAft>
          <a:spcPct val="0"/>
        </a:spcAft>
        <a:defRPr sz="2800" b="1">
          <a:solidFill>
            <a:srgbClr val="0091C6"/>
          </a:solidFill>
          <a:latin typeface="Arial" charset="0"/>
          <a:ea typeface="ＭＳ Ｐゴシック" charset="0"/>
          <a:cs typeface="Arial" charset="0"/>
        </a:defRPr>
      </a:lvl2pPr>
      <a:lvl3pPr algn="r" rtl="0" eaLnBrk="0" fontAlgn="base" hangingPunct="0">
        <a:spcBef>
          <a:spcPct val="0"/>
        </a:spcBef>
        <a:spcAft>
          <a:spcPct val="0"/>
        </a:spcAft>
        <a:defRPr sz="2800" b="1">
          <a:solidFill>
            <a:srgbClr val="0091C6"/>
          </a:solidFill>
          <a:latin typeface="Arial" charset="0"/>
          <a:ea typeface="ＭＳ Ｐゴシック" charset="0"/>
          <a:cs typeface="Arial" charset="0"/>
        </a:defRPr>
      </a:lvl3pPr>
      <a:lvl4pPr algn="r" rtl="0" eaLnBrk="0" fontAlgn="base" hangingPunct="0">
        <a:spcBef>
          <a:spcPct val="0"/>
        </a:spcBef>
        <a:spcAft>
          <a:spcPct val="0"/>
        </a:spcAft>
        <a:defRPr sz="2800" b="1">
          <a:solidFill>
            <a:srgbClr val="0091C6"/>
          </a:solidFill>
          <a:latin typeface="Arial" charset="0"/>
          <a:ea typeface="ＭＳ Ｐゴシック" charset="0"/>
          <a:cs typeface="Arial" charset="0"/>
        </a:defRPr>
      </a:lvl4pPr>
      <a:lvl5pPr algn="r" rtl="0" eaLnBrk="0" fontAlgn="base" hangingPunct="0">
        <a:spcBef>
          <a:spcPct val="0"/>
        </a:spcBef>
        <a:spcAft>
          <a:spcPct val="0"/>
        </a:spcAft>
        <a:defRPr sz="2800" b="1">
          <a:solidFill>
            <a:srgbClr val="0091C6"/>
          </a:solidFill>
          <a:latin typeface="Arial" charset="0"/>
          <a:ea typeface="ＭＳ Ｐゴシック" charset="0"/>
          <a:cs typeface="Arial" charset="0"/>
        </a:defRPr>
      </a:lvl5pPr>
      <a:lvl6pPr marL="457200" algn="l" rtl="0" fontAlgn="base">
        <a:spcBef>
          <a:spcPct val="0"/>
        </a:spcBef>
        <a:spcAft>
          <a:spcPct val="0"/>
        </a:spcAft>
        <a:defRPr sz="3200" b="1">
          <a:solidFill>
            <a:schemeClr val="tx1"/>
          </a:solidFill>
          <a:latin typeface="Arial" charset="0"/>
          <a:cs typeface="Arial" charset="0"/>
        </a:defRPr>
      </a:lvl6pPr>
      <a:lvl7pPr marL="914400" algn="l" rtl="0" fontAlgn="base">
        <a:spcBef>
          <a:spcPct val="0"/>
        </a:spcBef>
        <a:spcAft>
          <a:spcPct val="0"/>
        </a:spcAft>
        <a:defRPr sz="3200" b="1">
          <a:solidFill>
            <a:schemeClr val="tx1"/>
          </a:solidFill>
          <a:latin typeface="Arial" charset="0"/>
          <a:cs typeface="Arial" charset="0"/>
        </a:defRPr>
      </a:lvl7pPr>
      <a:lvl8pPr marL="1371600" algn="l" rtl="0" fontAlgn="base">
        <a:spcBef>
          <a:spcPct val="0"/>
        </a:spcBef>
        <a:spcAft>
          <a:spcPct val="0"/>
        </a:spcAft>
        <a:defRPr sz="3200" b="1">
          <a:solidFill>
            <a:schemeClr val="tx1"/>
          </a:solidFill>
          <a:latin typeface="Arial" charset="0"/>
          <a:cs typeface="Arial" charset="0"/>
        </a:defRPr>
      </a:lvl8pPr>
      <a:lvl9pPr marL="1828800" algn="l" rtl="0" fontAlgn="base">
        <a:spcBef>
          <a:spcPct val="0"/>
        </a:spcBef>
        <a:spcAft>
          <a:spcPct val="0"/>
        </a:spcAft>
        <a:defRPr sz="3200" b="1">
          <a:solidFill>
            <a:schemeClr val="tx1"/>
          </a:solidFill>
          <a:latin typeface="Arial" charset="0"/>
          <a:cs typeface="Arial" charset="0"/>
        </a:defRPr>
      </a:lvl9pPr>
    </p:titleStyle>
    <p:bodyStyle>
      <a:lvl1pPr marL="0" indent="0" algn="l" rtl="0" eaLnBrk="0" fontAlgn="base" hangingPunct="0">
        <a:spcBef>
          <a:spcPct val="20000"/>
        </a:spcBef>
        <a:spcAft>
          <a:spcPct val="0"/>
        </a:spcAft>
        <a:buFont typeface="Arial" charset="0"/>
        <a:buNone/>
        <a:defRPr sz="2000" kern="1200">
          <a:solidFill>
            <a:schemeClr val="tx1"/>
          </a:solidFill>
          <a:latin typeface="Calibri" charset="0"/>
          <a:ea typeface="Calibri" charset="0"/>
          <a:cs typeface="Calibri" charset="0"/>
        </a:defRPr>
      </a:lvl1pPr>
      <a:lvl2pPr marL="742950" indent="-285750" algn="l" rtl="0" eaLnBrk="0" fontAlgn="base" hangingPunct="0">
        <a:spcBef>
          <a:spcPct val="20000"/>
        </a:spcBef>
        <a:spcAft>
          <a:spcPct val="0"/>
        </a:spcAft>
        <a:buFont typeface="Arial" charset="0"/>
        <a:buChar char="–"/>
        <a:defRPr sz="1800" kern="1200">
          <a:solidFill>
            <a:schemeClr val="tx1"/>
          </a:solidFill>
          <a:latin typeface="Calibri" charset="0"/>
          <a:ea typeface="Calibri" charset="0"/>
          <a:cs typeface="Calibri" charset="0"/>
        </a:defRPr>
      </a:lvl2pPr>
      <a:lvl3pPr marL="1143000" indent="-228600" algn="l" rtl="0" eaLnBrk="0" fontAlgn="base" hangingPunct="0">
        <a:spcBef>
          <a:spcPct val="20000"/>
        </a:spcBef>
        <a:spcAft>
          <a:spcPct val="0"/>
        </a:spcAft>
        <a:buFont typeface="Arial" charset="0"/>
        <a:buChar char="•"/>
        <a:defRPr sz="1600" kern="1200">
          <a:solidFill>
            <a:schemeClr val="tx1"/>
          </a:solidFill>
          <a:latin typeface="Calibri" charset="0"/>
          <a:ea typeface="Calibri" charset="0"/>
          <a:cs typeface="Calibri" charset="0"/>
        </a:defRPr>
      </a:lvl3pPr>
      <a:lvl4pPr marL="1600200" indent="-228600" algn="l" rtl="0" eaLnBrk="0" fontAlgn="base" hangingPunct="0">
        <a:spcBef>
          <a:spcPct val="20000"/>
        </a:spcBef>
        <a:spcAft>
          <a:spcPct val="0"/>
        </a:spcAft>
        <a:buFont typeface="Arial" charset="0"/>
        <a:buChar char="–"/>
        <a:defRPr sz="1400" kern="1200">
          <a:solidFill>
            <a:schemeClr val="tx1"/>
          </a:solidFill>
          <a:latin typeface="Calibri" charset="0"/>
          <a:ea typeface="Calibri" charset="0"/>
          <a:cs typeface="Calibri" charset="0"/>
        </a:defRPr>
      </a:lvl4pPr>
      <a:lvl5pPr marL="2057400" indent="-228600" algn="l" rtl="0" eaLnBrk="0" fontAlgn="base" hangingPunct="0">
        <a:spcBef>
          <a:spcPct val="20000"/>
        </a:spcBef>
        <a:spcAft>
          <a:spcPct val="0"/>
        </a:spcAft>
        <a:buFont typeface="Arial" charset="0"/>
        <a:buChar char="»"/>
        <a:defRPr sz="1300" kern="1200">
          <a:solidFill>
            <a:schemeClr val="tx1"/>
          </a:solidFill>
          <a:latin typeface="Calibri" charset="0"/>
          <a:ea typeface="Calibri" charset="0"/>
          <a:cs typeface="Calibri"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4.png"/><Relationship Id="rId5" Type="http://schemas.openxmlformats.org/officeDocument/2006/relationships/oleObject" Target="../embeddings/oleObject4.bin"/><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cliclavoro.gov.it/"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ttangolo 4"/>
          <p:cNvSpPr>
            <a:spLocks noChangeArrowheads="1"/>
          </p:cNvSpPr>
          <p:nvPr/>
        </p:nvSpPr>
        <p:spPr bwMode="auto">
          <a:xfrm>
            <a:off x="201881" y="5589240"/>
            <a:ext cx="9649072" cy="461665"/>
          </a:xfrm>
          <a:prstGeom prst="rect">
            <a:avLst/>
          </a:prstGeom>
          <a:noFill/>
          <a:ln w="9525">
            <a:noFill/>
            <a:miter lim="800000"/>
            <a:headEnd/>
            <a:tailEnd/>
          </a:ln>
        </p:spPr>
        <p:txBody>
          <a:bodyPr wrap="square">
            <a:spAutoFit/>
          </a:bodyPr>
          <a:lstStyle/>
          <a:p>
            <a:r>
              <a:rPr lang="it-IT" altLang="it-IT" sz="2400" b="1" dirty="0">
                <a:solidFill>
                  <a:srgbClr val="E4E4E4"/>
                </a:solidFill>
                <a:latin typeface="Calibri" charset="0"/>
                <a:ea typeface="Calibri" charset="0"/>
                <a:cs typeface="Calibri" charset="0"/>
              </a:rPr>
              <a:t>Evento presentazione PON Metro </a:t>
            </a:r>
            <a:r>
              <a:rPr lang="it-IT" altLang="it-IT" sz="2400" b="1" dirty="0" err="1">
                <a:solidFill>
                  <a:srgbClr val="E4E4E4"/>
                </a:solidFill>
                <a:latin typeface="Calibri" charset="0"/>
                <a:ea typeface="Calibri" charset="0"/>
                <a:cs typeface="Calibri" charset="0"/>
              </a:rPr>
              <a:t>Napoli|</a:t>
            </a:r>
            <a:r>
              <a:rPr lang="it-IT" altLang="it-IT" sz="2400" b="1" dirty="0">
                <a:solidFill>
                  <a:srgbClr val="E4E4E4"/>
                </a:solidFill>
                <a:latin typeface="Calibri" charset="0"/>
                <a:ea typeface="Calibri" charset="0"/>
                <a:cs typeface="Calibri" charset="0"/>
              </a:rPr>
              <a:t> </a:t>
            </a:r>
            <a:r>
              <a:rPr lang="it-IT" altLang="it-IT" sz="2400" b="1" dirty="0" err="1">
                <a:solidFill>
                  <a:srgbClr val="E4E4E4"/>
                </a:solidFill>
                <a:latin typeface="Calibri" charset="0"/>
                <a:ea typeface="Calibri" charset="0"/>
                <a:cs typeface="Calibri" charset="0"/>
              </a:rPr>
              <a:t>Castel</a:t>
            </a:r>
            <a:r>
              <a:rPr lang="it-IT" altLang="it-IT" sz="2400" b="1" dirty="0">
                <a:solidFill>
                  <a:srgbClr val="E4E4E4"/>
                </a:solidFill>
                <a:latin typeface="Calibri" charset="0"/>
                <a:ea typeface="Calibri" charset="0"/>
                <a:cs typeface="Calibri" charset="0"/>
              </a:rPr>
              <a:t> dell’Ovo 11 Maggio 2017</a:t>
            </a:r>
          </a:p>
        </p:txBody>
      </p:sp>
      <p:sp>
        <p:nvSpPr>
          <p:cNvPr id="5" name="Rettangolo 2"/>
          <p:cNvSpPr>
            <a:spLocks noChangeArrowheads="1"/>
          </p:cNvSpPr>
          <p:nvPr/>
        </p:nvSpPr>
        <p:spPr bwMode="auto">
          <a:xfrm>
            <a:off x="1698284" y="1988840"/>
            <a:ext cx="8712968" cy="2677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endParaRPr lang="it-IT" sz="2800" b="1" dirty="0">
              <a:solidFill>
                <a:schemeClr val="bg1"/>
              </a:solidFill>
              <a:latin typeface="Calibri" charset="0"/>
              <a:ea typeface="Calibri" charset="0"/>
              <a:cs typeface="Calibri" charset="0"/>
            </a:endParaRPr>
          </a:p>
          <a:p>
            <a:pPr algn="ctr"/>
            <a:r>
              <a:rPr lang="it-IT" sz="4000" b="1" dirty="0">
                <a:solidFill>
                  <a:schemeClr val="bg1"/>
                </a:solidFill>
                <a:latin typeface="Calibri" charset="0"/>
                <a:ea typeface="Calibri" charset="0"/>
                <a:cs typeface="Calibri" charset="0"/>
              </a:rPr>
              <a:t>Innovazione e democrazia in campo</a:t>
            </a:r>
          </a:p>
          <a:p>
            <a:pPr algn="ctr"/>
            <a:endParaRPr lang="it-IT" sz="2000" b="1" dirty="0">
              <a:solidFill>
                <a:schemeClr val="bg1"/>
              </a:solidFill>
              <a:latin typeface="Calibri" charset="0"/>
              <a:ea typeface="Calibri" charset="0"/>
              <a:cs typeface="Calibri" charset="0"/>
            </a:endParaRPr>
          </a:p>
          <a:p>
            <a:pPr algn="ctr"/>
            <a:r>
              <a:rPr lang="it-IT" sz="2000" b="1" i="1" dirty="0">
                <a:solidFill>
                  <a:srgbClr val="F0F0F0"/>
                </a:solidFill>
                <a:latin typeface="Calibri" charset="0"/>
                <a:ea typeface="Calibri" charset="0"/>
                <a:cs typeface="Calibri" charset="0"/>
              </a:rPr>
              <a:t>Agenzia Sociale per la casa</a:t>
            </a:r>
          </a:p>
          <a:p>
            <a:pPr algn="ctr"/>
            <a:r>
              <a:rPr lang="it-IT" sz="2000" b="1" i="1" dirty="0">
                <a:solidFill>
                  <a:srgbClr val="F0F0F0"/>
                </a:solidFill>
                <a:latin typeface="Calibri" charset="0"/>
                <a:ea typeface="Calibri" charset="0"/>
                <a:cs typeface="Calibri" charset="0"/>
              </a:rPr>
              <a:t>Spazi Sociali per l’Innovazione</a:t>
            </a:r>
          </a:p>
          <a:p>
            <a:pPr algn="ctr"/>
            <a:r>
              <a:rPr lang="it-IT" sz="2000" b="1" i="1" dirty="0">
                <a:solidFill>
                  <a:srgbClr val="F0F0F0"/>
                </a:solidFill>
                <a:latin typeface="Calibri" charset="0"/>
                <a:ea typeface="Calibri" charset="0"/>
                <a:cs typeface="Calibri" charset="0"/>
              </a:rPr>
              <a:t>L’Agenda Digitale</a:t>
            </a:r>
          </a:p>
          <a:p>
            <a:pPr algn="ctr"/>
            <a:r>
              <a:rPr lang="it-IT" sz="2000" b="1" i="1" dirty="0">
                <a:solidFill>
                  <a:srgbClr val="F0F0F0"/>
                </a:solidFill>
                <a:latin typeface="Calibri" charset="0"/>
                <a:ea typeface="Calibri" charset="0"/>
                <a:cs typeface="Calibri" charset="0"/>
              </a:rPr>
              <a:t>Appunti per “L’alta fatica e le </a:t>
            </a:r>
            <a:r>
              <a:rPr lang="it-IT" sz="2000" b="1" i="1" dirty="0" err="1">
                <a:solidFill>
                  <a:srgbClr val="F0F0F0"/>
                </a:solidFill>
                <a:latin typeface="Calibri" charset="0"/>
                <a:ea typeface="Calibri" charset="0"/>
                <a:cs typeface="Calibri" charset="0"/>
              </a:rPr>
              <a:t>mirabil</a:t>
            </a:r>
            <a:r>
              <a:rPr lang="it-IT" sz="2000" b="1" i="1" dirty="0">
                <a:solidFill>
                  <a:srgbClr val="F0F0F0"/>
                </a:solidFill>
                <a:latin typeface="Calibri" charset="0"/>
                <a:ea typeface="Calibri" charset="0"/>
                <a:cs typeface="Calibri" charset="0"/>
              </a:rPr>
              <a:t> prove”</a:t>
            </a:r>
          </a:p>
        </p:txBody>
      </p:sp>
      <p:sp>
        <p:nvSpPr>
          <p:cNvPr id="4" name="CasellaDiTesto 3"/>
          <p:cNvSpPr txBox="1"/>
          <p:nvPr/>
        </p:nvSpPr>
        <p:spPr>
          <a:xfrm>
            <a:off x="1127448" y="4306282"/>
            <a:ext cx="3600400" cy="1600438"/>
          </a:xfrm>
          <a:prstGeom prst="rect">
            <a:avLst/>
          </a:prstGeom>
          <a:noFill/>
        </p:spPr>
        <p:txBody>
          <a:bodyPr wrap="square" rtlCol="0">
            <a:spAutoFit/>
          </a:bodyPr>
          <a:lstStyle/>
          <a:p>
            <a:r>
              <a:rPr lang="it-IT" sz="2800" b="1" dirty="0">
                <a:solidFill>
                  <a:srgbClr val="FFCC66"/>
                </a:solidFill>
                <a:latin typeface="Calibri" charset="0"/>
                <a:ea typeface="Calibri" charset="0"/>
                <a:cs typeface="Calibri" charset="0"/>
              </a:rPr>
              <a:t>Enrico Panini</a:t>
            </a:r>
            <a:r>
              <a:rPr lang="it-IT" sz="2800" b="1" i="1" dirty="0">
                <a:solidFill>
                  <a:srgbClr val="FFCC66"/>
                </a:solidFill>
                <a:latin typeface="Calibri" charset="0"/>
                <a:ea typeface="Calibri" charset="0"/>
                <a:cs typeface="Calibri" charset="0"/>
              </a:rPr>
              <a:t/>
            </a:r>
            <a:br>
              <a:rPr lang="it-IT" sz="2800" b="1" i="1" dirty="0">
                <a:solidFill>
                  <a:srgbClr val="FFCC66"/>
                </a:solidFill>
                <a:latin typeface="Calibri" charset="0"/>
                <a:ea typeface="Calibri" charset="0"/>
                <a:cs typeface="Calibri" charset="0"/>
              </a:rPr>
            </a:br>
            <a:r>
              <a:rPr lang="it-IT" sz="2800" b="1" i="1" dirty="0">
                <a:solidFill>
                  <a:srgbClr val="FFCC66"/>
                </a:solidFill>
                <a:latin typeface="Calibri" charset="0"/>
                <a:ea typeface="Calibri" charset="0"/>
                <a:cs typeface="Calibri" charset="0"/>
              </a:rPr>
              <a:t>Assessore al lavoro e alle attività produttive</a:t>
            </a:r>
          </a:p>
          <a:p>
            <a:endParaRPr lang="it-IT" dirty="0"/>
          </a:p>
        </p:txBody>
      </p:sp>
      <p:sp>
        <p:nvSpPr>
          <p:cNvPr id="6" name="CasellaDiTesto 5"/>
          <p:cNvSpPr txBox="1"/>
          <p:nvPr/>
        </p:nvSpPr>
        <p:spPr>
          <a:xfrm>
            <a:off x="9091864" y="1772817"/>
            <a:ext cx="1576137" cy="615553"/>
          </a:xfrm>
          <a:prstGeom prst="rect">
            <a:avLst/>
          </a:prstGeom>
          <a:noFill/>
        </p:spPr>
        <p:txBody>
          <a:bodyPr wrap="none" rtlCol="0">
            <a:spAutoFit/>
          </a:bodyPr>
          <a:lstStyle/>
          <a:p>
            <a:pPr algn="r"/>
            <a:r>
              <a:rPr lang="it-IT" sz="1000" b="1" dirty="0">
                <a:solidFill>
                  <a:srgbClr val="FFCC66"/>
                </a:solidFill>
              </a:rPr>
              <a:t>“</a:t>
            </a:r>
            <a:r>
              <a:rPr lang="it-IT" sz="1000" b="1" i="1" dirty="0">
                <a:solidFill>
                  <a:srgbClr val="FFCC66"/>
                </a:solidFill>
              </a:rPr>
              <a:t>Vite rimaste:</a:t>
            </a:r>
          </a:p>
          <a:p>
            <a:pPr algn="r"/>
            <a:r>
              <a:rPr lang="it-IT" sz="1000" b="1" i="1" dirty="0">
                <a:solidFill>
                  <a:srgbClr val="FFCC66"/>
                </a:solidFill>
              </a:rPr>
              <a:t>ZERO</a:t>
            </a:r>
            <a:r>
              <a:rPr lang="it-IT" sz="1000" b="1" dirty="0">
                <a:solidFill>
                  <a:srgbClr val="FFCC66"/>
                </a:solidFill>
              </a:rPr>
              <a:t>”.</a:t>
            </a:r>
          </a:p>
          <a:p>
            <a:pPr algn="r"/>
            <a:endParaRPr lang="it-IT" sz="400" b="1" dirty="0">
              <a:solidFill>
                <a:srgbClr val="FFCC66"/>
              </a:solidFill>
            </a:endParaRPr>
          </a:p>
          <a:p>
            <a:pPr algn="r"/>
            <a:r>
              <a:rPr lang="it-IT" sz="1000" b="1" dirty="0">
                <a:solidFill>
                  <a:srgbClr val="FFCC66"/>
                </a:solidFill>
              </a:rPr>
              <a:t>Alexis Ohanian, Reddit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1412776"/>
            <a:ext cx="8229600" cy="1080120"/>
          </a:xfrm>
        </p:spPr>
        <p:txBody>
          <a:bodyPr/>
          <a:lstStyle/>
          <a:p>
            <a:pPr algn="ctr"/>
            <a:r>
              <a:rPr lang="it-IT" dirty="0" smtClean="0"/>
              <a:t>Combinazioni di approccio integrato tra le azioni FESR ed FSE</a:t>
            </a:r>
            <a:endParaRPr lang="it-IT" dirty="0"/>
          </a:p>
        </p:txBody>
      </p:sp>
      <p:pic>
        <p:nvPicPr>
          <p:cNvPr id="16386" name="Picture 2"/>
          <p:cNvPicPr>
            <a:picLocks noGrp="1" noChangeAspect="1" noChangeArrowheads="1"/>
          </p:cNvPicPr>
          <p:nvPr>
            <p:ph idx="1"/>
          </p:nvPr>
        </p:nvPicPr>
        <p:blipFill>
          <a:blip r:embed="rId2" cstate="print"/>
          <a:srcRect/>
          <a:stretch>
            <a:fillRect/>
          </a:stretch>
        </p:blipFill>
        <p:spPr bwMode="auto">
          <a:xfrm>
            <a:off x="2147822" y="2724150"/>
            <a:ext cx="7838847" cy="3009106"/>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981200" y="1500174"/>
            <a:ext cx="5186370" cy="4286264"/>
          </a:xfrm>
        </p:spPr>
        <p:txBody>
          <a:bodyPr/>
          <a:lstStyle/>
          <a:p>
            <a:pPr algn="just"/>
            <a:r>
              <a:rPr lang="it-IT" dirty="0" smtClean="0"/>
              <a:t>L’intervento prevede avvisi ad evidenza pubblica per la riqualificazione e la gestione degli spazi di innovazione sociale individuati nel percorso progettuale. Per ciascun lotto affidato è richiesta un’ampia partnership progettuale e di gestione, in modo da garantire il livello di competenze tali da sostenere l’azione anche successivamente. Il Comune mantiene, comunque, il ruolo di coordinamento della rete degli spazi di innovazione sociale assicurando la messa in rete con le altre iniziative locali</a:t>
            </a:r>
            <a:endParaRPr lang="it-IT" dirty="0"/>
          </a:p>
        </p:txBody>
      </p:sp>
      <p:graphicFrame>
        <p:nvGraphicFramePr>
          <p:cNvPr id="2050" name="Object 2"/>
          <p:cNvGraphicFramePr>
            <a:graphicFrameLocks noChangeAspect="1"/>
          </p:cNvGraphicFramePr>
          <p:nvPr/>
        </p:nvGraphicFramePr>
        <p:xfrm>
          <a:off x="7176121" y="2276872"/>
          <a:ext cx="3384557" cy="2825626"/>
        </p:xfrm>
        <a:graphic>
          <a:graphicData uri="http://schemas.openxmlformats.org/presentationml/2006/ole">
            <mc:AlternateContent xmlns:mc="http://schemas.openxmlformats.org/markup-compatibility/2006">
              <mc:Choice xmlns:v="urn:schemas-microsoft-com:vml" Requires="v">
                <p:oleObj spid="_x0000_s2057" name="Immagine bitmap" r:id="rId3" imgW="4200000" imgH="3505689" progId="PBrush">
                  <p:embed/>
                </p:oleObj>
              </mc:Choice>
              <mc:Fallback>
                <p:oleObj name="Immagine bitmap" r:id="rId3" imgW="4200000" imgH="3505689" progId="PBrush">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76121" y="2276872"/>
                        <a:ext cx="3384557" cy="282562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2"/>
          <p:cNvSpPr>
            <a:spLocks noChangeArrowheads="1"/>
          </p:cNvSpPr>
          <p:nvPr/>
        </p:nvSpPr>
        <p:spPr bwMode="auto">
          <a:xfrm>
            <a:off x="2423594" y="2570128"/>
            <a:ext cx="7265987"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r>
              <a:rPr lang="it-IT" sz="2800" b="1" dirty="0">
                <a:solidFill>
                  <a:schemeClr val="bg1"/>
                </a:solidFill>
                <a:latin typeface="Calibri" charset="0"/>
                <a:ea typeface="Calibri" charset="0"/>
                <a:cs typeface="Calibri" charset="0"/>
              </a:rPr>
              <a:t>Napoli Città Smart: ridisegno e modernizzazione dei servizi urbani attraverso l’Agenda Digitale </a:t>
            </a:r>
          </a:p>
          <a:p>
            <a:endParaRPr lang="it-IT" sz="3600" b="1" dirty="0">
              <a:solidFill>
                <a:schemeClr val="bg1"/>
              </a:solidFill>
              <a:latin typeface="Calibri" charset="0"/>
              <a:ea typeface="Calibri" charset="0"/>
              <a:cs typeface="Calibri"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nvGraphicFramePr>
        <p:xfrm>
          <a:off x="1952596" y="1428736"/>
          <a:ext cx="8143932" cy="2164080"/>
        </p:xfrm>
        <a:graphic>
          <a:graphicData uri="http://schemas.openxmlformats.org/drawingml/2006/table">
            <a:tbl>
              <a:tblPr firstRow="1" bandRow="1">
                <a:tableStyleId>{BC89EF96-8CEA-46FF-86C4-4CE0E7609802}</a:tableStyleId>
              </a:tblPr>
              <a:tblGrid>
                <a:gridCol w="7143800"/>
                <a:gridCol w="1000132"/>
              </a:tblGrid>
              <a:tr h="265045">
                <a:tc>
                  <a:txBody>
                    <a:bodyPr/>
                    <a:lstStyle/>
                    <a:p>
                      <a:pPr algn="ctr"/>
                      <a:r>
                        <a:rPr lang="it-IT" sz="1400" dirty="0" smtClean="0">
                          <a:latin typeface="Calibri" pitchFamily="34" charset="0"/>
                          <a:cs typeface="Calibri" pitchFamily="34" charset="0"/>
                        </a:rPr>
                        <a:t>TITOLO</a:t>
                      </a:r>
                      <a:r>
                        <a:rPr lang="it-IT" sz="1400" baseline="0" dirty="0" smtClean="0">
                          <a:latin typeface="Calibri" pitchFamily="34" charset="0"/>
                          <a:cs typeface="Calibri" pitchFamily="34" charset="0"/>
                        </a:rPr>
                        <a:t> DEL PROGETTO</a:t>
                      </a:r>
                      <a:endParaRPr lang="it-IT" sz="1400" dirty="0" smtClean="0">
                        <a:latin typeface="Calibri" pitchFamily="34" charset="0"/>
                        <a:cs typeface="Calibri" pitchFamily="34" charset="0"/>
                      </a:endParaRPr>
                    </a:p>
                  </a:txBody>
                  <a:tcPr/>
                </a:tc>
                <a:tc>
                  <a:txBody>
                    <a:bodyPr/>
                    <a:lstStyle/>
                    <a:p>
                      <a:pPr algn="ctr"/>
                      <a:r>
                        <a:rPr lang="it-IT" sz="1400" dirty="0" smtClean="0">
                          <a:latin typeface="Calibri" pitchFamily="34" charset="0"/>
                          <a:cs typeface="Calibri" pitchFamily="34" charset="0"/>
                        </a:rPr>
                        <a:t>Valore in €</a:t>
                      </a:r>
                      <a:endParaRPr lang="it-IT" sz="1400" dirty="0">
                        <a:latin typeface="Calibri" pitchFamily="34" charset="0"/>
                        <a:cs typeface="Calibri" pitchFamily="34" charset="0"/>
                      </a:endParaRPr>
                    </a:p>
                  </a:txBody>
                  <a:tcPr/>
                </a:tc>
              </a:tr>
              <a:tr h="163582">
                <a:tc>
                  <a:txBody>
                    <a:bodyPr/>
                    <a:lstStyle/>
                    <a:p>
                      <a:r>
                        <a:rPr lang="it-IT" sz="1000" dirty="0" smtClean="0">
                          <a:latin typeface="Calibri" pitchFamily="34" charset="0"/>
                          <a:cs typeface="Calibri" pitchFamily="34" charset="0"/>
                        </a:rPr>
                        <a:t>Potenziamento e messa in sicurezza dell'infrastruttura attualmente presente nella Server Farm del Comune di Napoli</a:t>
                      </a:r>
                      <a:endParaRPr lang="it-IT" sz="1000" dirty="0">
                        <a:latin typeface="Calibri" pitchFamily="34" charset="0"/>
                        <a:cs typeface="Calibri" pitchFamily="34" charset="0"/>
                      </a:endParaRPr>
                    </a:p>
                  </a:txBody>
                  <a:tcPr/>
                </a:tc>
                <a:tc>
                  <a:txBody>
                    <a:bodyPr/>
                    <a:lstStyle/>
                    <a:p>
                      <a:pPr algn="r"/>
                      <a:r>
                        <a:rPr lang="it-IT" sz="1000" kern="1200" dirty="0" smtClean="0">
                          <a:solidFill>
                            <a:schemeClr val="tx1"/>
                          </a:solidFill>
                          <a:latin typeface="Calibri" pitchFamily="34" charset="0"/>
                          <a:ea typeface="+mn-ea"/>
                          <a:cs typeface="Calibri" pitchFamily="34" charset="0"/>
                        </a:rPr>
                        <a:t>1.980.518,60</a:t>
                      </a:r>
                      <a:endParaRPr lang="it-IT" sz="1000" dirty="0">
                        <a:latin typeface="Calibri" pitchFamily="34" charset="0"/>
                        <a:cs typeface="Calibri" pitchFamily="34" charset="0"/>
                      </a:endParaRPr>
                    </a:p>
                  </a:txBody>
                  <a:tcPr anchor="ctr"/>
                </a:tc>
              </a:tr>
              <a:tr h="276932">
                <a:tc>
                  <a:txBody>
                    <a:bodyPr/>
                    <a:lstStyle/>
                    <a:p>
                      <a:r>
                        <a:rPr lang="it-IT" sz="1000" dirty="0" err="1" smtClean="0">
                          <a:latin typeface="Calibri" pitchFamily="34" charset="0"/>
                          <a:cs typeface="Calibri" pitchFamily="34" charset="0"/>
                        </a:rPr>
                        <a:t>POTESs</a:t>
                      </a:r>
                      <a:r>
                        <a:rPr lang="it-IT" sz="1000" dirty="0" smtClean="0">
                          <a:latin typeface="Calibri" pitchFamily="34" charset="0"/>
                          <a:cs typeface="Calibri" pitchFamily="34" charset="0"/>
                        </a:rPr>
                        <a:t> - </a:t>
                      </a:r>
                      <a:r>
                        <a:rPr lang="it-IT" sz="1000" dirty="0" err="1" smtClean="0">
                          <a:latin typeface="Calibri" pitchFamily="34" charset="0"/>
                          <a:cs typeface="Calibri" pitchFamily="34" charset="0"/>
                        </a:rPr>
                        <a:t>POrtale</a:t>
                      </a:r>
                      <a:r>
                        <a:rPr lang="it-IT" sz="1000" dirty="0" smtClean="0">
                          <a:latin typeface="Calibri" pitchFamily="34" charset="0"/>
                          <a:cs typeface="Calibri" pitchFamily="34" charset="0"/>
                        </a:rPr>
                        <a:t> </a:t>
                      </a:r>
                      <a:r>
                        <a:rPr lang="it-IT" sz="1000" dirty="0" err="1" smtClean="0">
                          <a:latin typeface="Calibri" pitchFamily="34" charset="0"/>
                          <a:cs typeface="Calibri" pitchFamily="34" charset="0"/>
                        </a:rPr>
                        <a:t>TElematico</a:t>
                      </a:r>
                      <a:r>
                        <a:rPr lang="it-IT" sz="1000" dirty="0" smtClean="0">
                          <a:latin typeface="Calibri" pitchFamily="34" charset="0"/>
                          <a:cs typeface="Calibri" pitchFamily="34" charset="0"/>
                        </a:rPr>
                        <a:t> dei Servizi della Città Metropolitana di Napoli e piattaforma di integrazione applicativa e di partecipazione attiva del cittadino</a:t>
                      </a:r>
                      <a:endParaRPr lang="it-IT" sz="1000" dirty="0">
                        <a:latin typeface="Calibri" pitchFamily="34" charset="0"/>
                        <a:cs typeface="Calibri" pitchFamily="34" charset="0"/>
                      </a:endParaRPr>
                    </a:p>
                  </a:txBody>
                  <a:tcPr/>
                </a:tc>
                <a:tc>
                  <a:txBody>
                    <a:bodyPr/>
                    <a:lstStyle/>
                    <a:p>
                      <a:pPr algn="r"/>
                      <a:r>
                        <a:rPr lang="it-IT" sz="1000" kern="1200" dirty="0" smtClean="0">
                          <a:solidFill>
                            <a:schemeClr val="tx1"/>
                          </a:solidFill>
                          <a:latin typeface="Calibri" pitchFamily="34" charset="0"/>
                          <a:ea typeface="+mn-ea"/>
                          <a:cs typeface="Calibri" pitchFamily="34" charset="0"/>
                        </a:rPr>
                        <a:t>2.900.000,00</a:t>
                      </a:r>
                      <a:endParaRPr lang="it-IT" sz="1000" dirty="0">
                        <a:latin typeface="Calibri" pitchFamily="34" charset="0"/>
                        <a:cs typeface="Calibri" pitchFamily="34" charset="0"/>
                      </a:endParaRPr>
                    </a:p>
                  </a:txBody>
                  <a:tcPr anchor="ctr"/>
                </a:tc>
              </a:tr>
              <a:tr h="166444">
                <a:tc>
                  <a:txBody>
                    <a:bodyPr/>
                    <a:lstStyle/>
                    <a:p>
                      <a:r>
                        <a:rPr lang="it-IT" sz="1000" dirty="0" smtClean="0">
                          <a:latin typeface="Calibri" pitchFamily="34" charset="0"/>
                          <a:cs typeface="Calibri" pitchFamily="34" charset="0"/>
                        </a:rPr>
                        <a:t>Piattaforma di partecipazione e coordinamento su scala metropolitana delle politiche sociali sul territorio</a:t>
                      </a:r>
                      <a:endParaRPr lang="it-IT" sz="1000" dirty="0">
                        <a:latin typeface="Calibri" pitchFamily="34" charset="0"/>
                        <a:cs typeface="Calibri" pitchFamily="34" charset="0"/>
                      </a:endParaRPr>
                    </a:p>
                  </a:txBody>
                  <a:tcPr/>
                </a:tc>
                <a:tc>
                  <a:txBody>
                    <a:bodyPr/>
                    <a:lstStyle/>
                    <a:p>
                      <a:pPr algn="r"/>
                      <a:r>
                        <a:rPr lang="it-IT" sz="1000" kern="1200" dirty="0" smtClean="0">
                          <a:solidFill>
                            <a:schemeClr val="tx1"/>
                          </a:solidFill>
                          <a:latin typeface="Calibri" pitchFamily="34" charset="0"/>
                          <a:ea typeface="+mn-ea"/>
                          <a:cs typeface="Calibri" pitchFamily="34" charset="0"/>
                        </a:rPr>
                        <a:t>600.000,00</a:t>
                      </a:r>
                      <a:endParaRPr lang="it-IT" sz="1000" dirty="0">
                        <a:latin typeface="Calibri" pitchFamily="34" charset="0"/>
                        <a:cs typeface="Calibri" pitchFamily="34" charset="0"/>
                      </a:endParaRPr>
                    </a:p>
                  </a:txBody>
                  <a:tcPr anchor="ctr"/>
                </a:tc>
              </a:tr>
              <a:tr h="187151">
                <a:tc>
                  <a:txBody>
                    <a:bodyPr/>
                    <a:lstStyle/>
                    <a:p>
                      <a:r>
                        <a:rPr lang="it-IT" sz="1000" dirty="0" smtClean="0">
                          <a:latin typeface="Calibri" pitchFamily="34" charset="0"/>
                          <a:cs typeface="Calibri" pitchFamily="34" charset="0"/>
                        </a:rPr>
                        <a:t>Progetto di armonizzazione e cooperazione delle banche dati del Comune di Napoli </a:t>
                      </a:r>
                      <a:endParaRPr lang="it-IT" sz="1000" dirty="0">
                        <a:latin typeface="Calibri" pitchFamily="34" charset="0"/>
                        <a:cs typeface="Calibri" pitchFamily="34" charset="0"/>
                      </a:endParaRPr>
                    </a:p>
                  </a:txBody>
                  <a:tcPr/>
                </a:tc>
                <a:tc>
                  <a:txBody>
                    <a:bodyPr/>
                    <a:lstStyle/>
                    <a:p>
                      <a:pPr algn="r"/>
                      <a:r>
                        <a:rPr lang="it-IT" sz="1000" kern="1200" dirty="0" smtClean="0">
                          <a:solidFill>
                            <a:schemeClr val="tx1"/>
                          </a:solidFill>
                          <a:latin typeface="Calibri" pitchFamily="34" charset="0"/>
                          <a:ea typeface="+mn-ea"/>
                          <a:cs typeface="Calibri" pitchFamily="34" charset="0"/>
                        </a:rPr>
                        <a:t>1.175.000,00</a:t>
                      </a:r>
                      <a:endParaRPr lang="it-IT" sz="1000" dirty="0">
                        <a:latin typeface="Calibri" pitchFamily="34" charset="0"/>
                        <a:cs typeface="Calibri" pitchFamily="34" charset="0"/>
                      </a:endParaRPr>
                    </a:p>
                  </a:txBody>
                  <a:tcPr anchor="ctr"/>
                </a:tc>
              </a:tr>
              <a:tr h="0">
                <a:tc>
                  <a:txBody>
                    <a:bodyPr/>
                    <a:lstStyle/>
                    <a:p>
                      <a:r>
                        <a:rPr lang="it-IT" sz="1000" dirty="0" smtClean="0">
                          <a:latin typeface="Calibri" pitchFamily="34" charset="0"/>
                          <a:cs typeface="Calibri" pitchFamily="34" charset="0"/>
                        </a:rPr>
                        <a:t>Piattaforma informatica per la gestione, l'indirizzo e il controllo di Edilizia Residenziale Pubblica</a:t>
                      </a:r>
                      <a:endParaRPr lang="it-IT" sz="1000" dirty="0">
                        <a:latin typeface="Calibri" pitchFamily="34" charset="0"/>
                        <a:cs typeface="Calibri" pitchFamily="34" charset="0"/>
                      </a:endParaRPr>
                    </a:p>
                  </a:txBody>
                  <a:tcPr/>
                </a:tc>
                <a:tc>
                  <a:txBody>
                    <a:bodyPr/>
                    <a:lstStyle/>
                    <a:p>
                      <a:pPr algn="r"/>
                      <a:r>
                        <a:rPr lang="it-IT" sz="1000" kern="1200" dirty="0" smtClean="0">
                          <a:solidFill>
                            <a:schemeClr val="tx1"/>
                          </a:solidFill>
                          <a:latin typeface="Calibri" pitchFamily="34" charset="0"/>
                          <a:ea typeface="+mn-ea"/>
                          <a:cs typeface="Calibri" pitchFamily="34" charset="0"/>
                        </a:rPr>
                        <a:t>1.000.000,00</a:t>
                      </a:r>
                      <a:endParaRPr lang="it-IT" sz="1000" dirty="0">
                        <a:latin typeface="Calibri" pitchFamily="34" charset="0"/>
                        <a:cs typeface="Calibri" pitchFamily="34" charset="0"/>
                      </a:endParaRPr>
                    </a:p>
                  </a:txBody>
                  <a:tcPr anchor="ctr"/>
                </a:tc>
              </a:tr>
              <a:tr h="149304">
                <a:tc>
                  <a:txBody>
                    <a:bodyPr/>
                    <a:lstStyle/>
                    <a:p>
                      <a:r>
                        <a:rPr lang="it-IT" sz="1000" dirty="0" smtClean="0">
                          <a:latin typeface="Calibri" pitchFamily="34" charset="0"/>
                          <a:cs typeface="Calibri" pitchFamily="34" charset="0"/>
                        </a:rPr>
                        <a:t>Informatizzazione dei  procedimenti amministrativi di Edilizia Privata e Urbanistica</a:t>
                      </a:r>
                      <a:endParaRPr lang="it-IT" sz="1000" dirty="0">
                        <a:latin typeface="Calibri" pitchFamily="34" charset="0"/>
                        <a:cs typeface="Calibri" pitchFamily="34" charset="0"/>
                      </a:endParaRPr>
                    </a:p>
                  </a:txBody>
                  <a:tcPr/>
                </a:tc>
                <a:tc>
                  <a:txBody>
                    <a:bodyPr/>
                    <a:lstStyle/>
                    <a:p>
                      <a:pPr algn="r"/>
                      <a:r>
                        <a:rPr lang="it-IT" sz="1000" kern="1200" dirty="0" smtClean="0">
                          <a:solidFill>
                            <a:schemeClr val="tx1"/>
                          </a:solidFill>
                          <a:latin typeface="Calibri" pitchFamily="34" charset="0"/>
                          <a:ea typeface="+mn-ea"/>
                          <a:cs typeface="Calibri" pitchFamily="34" charset="0"/>
                        </a:rPr>
                        <a:t>750.000,00</a:t>
                      </a:r>
                      <a:endParaRPr lang="it-IT" sz="1000" dirty="0">
                        <a:latin typeface="Calibri" pitchFamily="34" charset="0"/>
                        <a:cs typeface="Calibri" pitchFamily="34" charset="0"/>
                      </a:endParaRPr>
                    </a:p>
                  </a:txBody>
                  <a:tcPr anchor="ctr"/>
                </a:tc>
              </a:tr>
              <a:tr h="119778">
                <a:tc>
                  <a:txBody>
                    <a:bodyPr/>
                    <a:lstStyle/>
                    <a:p>
                      <a:r>
                        <a:rPr lang="it-IT" sz="1000" dirty="0" smtClean="0">
                          <a:latin typeface="Calibri" pitchFamily="34" charset="0"/>
                          <a:cs typeface="Calibri" pitchFamily="34" charset="0"/>
                        </a:rPr>
                        <a:t>Piattaforma partecipativa e di gestione digitale dell'ambiente e del territorio</a:t>
                      </a:r>
                      <a:endParaRPr lang="it-IT" sz="1000" dirty="0">
                        <a:latin typeface="Calibri" pitchFamily="34" charset="0"/>
                        <a:cs typeface="Calibri" pitchFamily="34" charset="0"/>
                      </a:endParaRPr>
                    </a:p>
                  </a:txBody>
                  <a:tcPr/>
                </a:tc>
                <a:tc>
                  <a:txBody>
                    <a:bodyPr/>
                    <a:lstStyle/>
                    <a:p>
                      <a:pPr algn="r"/>
                      <a:r>
                        <a:rPr lang="it-IT" sz="1000" kern="1200" dirty="0" smtClean="0">
                          <a:solidFill>
                            <a:schemeClr val="tx1"/>
                          </a:solidFill>
                          <a:latin typeface="Calibri" pitchFamily="34" charset="0"/>
                          <a:ea typeface="+mn-ea"/>
                          <a:cs typeface="Calibri" pitchFamily="34" charset="0"/>
                        </a:rPr>
                        <a:t>800.000,00</a:t>
                      </a:r>
                      <a:endParaRPr lang="it-IT" sz="1000" dirty="0">
                        <a:latin typeface="Calibri" pitchFamily="34" charset="0"/>
                        <a:cs typeface="Calibri" pitchFamily="34" charset="0"/>
                      </a:endParaRPr>
                    </a:p>
                  </a:txBody>
                  <a:tcPr anchor="ctr"/>
                </a:tc>
              </a:tr>
            </a:tbl>
          </a:graphicData>
        </a:graphic>
      </p:graphicFrame>
      <p:graphicFrame>
        <p:nvGraphicFramePr>
          <p:cNvPr id="11" name="Tabella 10"/>
          <p:cNvGraphicFramePr>
            <a:graphicFrameLocks noGrp="1"/>
          </p:cNvGraphicFramePr>
          <p:nvPr/>
        </p:nvGraphicFramePr>
        <p:xfrm>
          <a:off x="1952596" y="4286256"/>
          <a:ext cx="8143932" cy="1828800"/>
        </p:xfrm>
        <a:graphic>
          <a:graphicData uri="http://schemas.openxmlformats.org/drawingml/2006/table">
            <a:tbl>
              <a:tblPr firstRow="1" bandRow="1">
                <a:tableStyleId>{5DA37D80-6434-44D0-A028-1B22A696006F}</a:tableStyleId>
              </a:tblPr>
              <a:tblGrid>
                <a:gridCol w="7143800"/>
                <a:gridCol w="1000132"/>
              </a:tblGrid>
              <a:tr h="265045">
                <a:tc>
                  <a:txBody>
                    <a:bodyPr/>
                    <a:lstStyle/>
                    <a:p>
                      <a:pPr algn="ctr"/>
                      <a:r>
                        <a:rPr lang="it-IT" sz="1400" dirty="0" smtClean="0">
                          <a:latin typeface="Calibri" pitchFamily="34" charset="0"/>
                          <a:cs typeface="Calibri" pitchFamily="34" charset="0"/>
                        </a:rPr>
                        <a:t>TITOLO</a:t>
                      </a:r>
                      <a:r>
                        <a:rPr lang="it-IT" sz="1400" baseline="0" dirty="0" smtClean="0">
                          <a:latin typeface="Calibri" pitchFamily="34" charset="0"/>
                          <a:cs typeface="Calibri" pitchFamily="34" charset="0"/>
                        </a:rPr>
                        <a:t> DEL PROGETTO</a:t>
                      </a:r>
                      <a:endParaRPr lang="it-IT" sz="1400" dirty="0" smtClean="0">
                        <a:latin typeface="Calibri" pitchFamily="34" charset="0"/>
                        <a:cs typeface="Calibri" pitchFamily="34" charset="0"/>
                      </a:endParaRPr>
                    </a:p>
                  </a:txBody>
                  <a:tcPr/>
                </a:tc>
                <a:tc>
                  <a:txBody>
                    <a:bodyPr/>
                    <a:lstStyle/>
                    <a:p>
                      <a:pPr algn="ctr"/>
                      <a:r>
                        <a:rPr lang="it-IT" sz="1400" dirty="0" smtClean="0">
                          <a:latin typeface="Calibri" pitchFamily="34" charset="0"/>
                          <a:cs typeface="Calibri" pitchFamily="34" charset="0"/>
                        </a:rPr>
                        <a:t>Valore in €</a:t>
                      </a:r>
                      <a:endParaRPr lang="it-IT" sz="1400" dirty="0">
                        <a:latin typeface="Calibri" pitchFamily="34" charset="0"/>
                        <a:cs typeface="Calibri" pitchFamily="34" charset="0"/>
                      </a:endParaRPr>
                    </a:p>
                  </a:txBody>
                  <a:tcPr/>
                </a:tc>
              </a:tr>
              <a:tr h="163582">
                <a:tc>
                  <a:txBody>
                    <a:bodyPr/>
                    <a:lstStyle/>
                    <a:p>
                      <a:r>
                        <a:rPr lang="it-IT" sz="1000" dirty="0" smtClean="0">
                          <a:latin typeface="Calibri" pitchFamily="34" charset="0"/>
                          <a:cs typeface="Calibri" pitchFamily="34" charset="0"/>
                        </a:rPr>
                        <a:t>Sistema informativo per la gestione integrata dei programmi relativi ai Lavori Pubblici</a:t>
                      </a:r>
                      <a:endParaRPr lang="it-IT" sz="1000" b="0" dirty="0">
                        <a:latin typeface="Calibri" pitchFamily="34" charset="0"/>
                        <a:cs typeface="Calibri" pitchFamily="34" charset="0"/>
                      </a:endParaRPr>
                    </a:p>
                  </a:txBody>
                  <a:tcPr/>
                </a:tc>
                <a:tc>
                  <a:txBody>
                    <a:bodyPr/>
                    <a:lstStyle/>
                    <a:p>
                      <a:pPr algn="r"/>
                      <a:r>
                        <a:rPr lang="it-IT" sz="1000" kern="1200" dirty="0" smtClean="0">
                          <a:latin typeface="Calibri" pitchFamily="34" charset="0"/>
                          <a:cs typeface="Calibri" pitchFamily="34" charset="0"/>
                        </a:rPr>
                        <a:t>900.000,00</a:t>
                      </a:r>
                      <a:endParaRPr lang="it-IT" sz="1000" b="0" dirty="0">
                        <a:latin typeface="Calibri" pitchFamily="34" charset="0"/>
                        <a:cs typeface="Calibri" pitchFamily="34" charset="0"/>
                      </a:endParaRPr>
                    </a:p>
                  </a:txBody>
                  <a:tcPr anchor="ctr"/>
                </a:tc>
              </a:tr>
              <a:tr h="276932">
                <a:tc>
                  <a:txBody>
                    <a:bodyPr/>
                    <a:lstStyle/>
                    <a:p>
                      <a:r>
                        <a:rPr lang="it-IT" sz="1000" dirty="0" smtClean="0">
                          <a:latin typeface="Calibri" pitchFamily="34" charset="0"/>
                          <a:cs typeface="Calibri" pitchFamily="34" charset="0"/>
                        </a:rPr>
                        <a:t>'</a:t>
                      </a:r>
                      <a:r>
                        <a:rPr lang="it-IT" sz="1000" dirty="0" err="1" smtClean="0">
                          <a:latin typeface="Calibri" pitchFamily="34" charset="0"/>
                          <a:cs typeface="Calibri" pitchFamily="34" charset="0"/>
                        </a:rPr>
                        <a:t>Naculture</a:t>
                      </a:r>
                      <a:r>
                        <a:rPr lang="it-IT" sz="1000" dirty="0" smtClean="0">
                          <a:latin typeface="Calibri" pitchFamily="34" charset="0"/>
                          <a:cs typeface="Calibri" pitchFamily="34" charset="0"/>
                        </a:rPr>
                        <a:t>' - Piattaforma multicanale metropolitana istituzionale del turismo e integrazione con “La città accessibile”, servizi on-line dedicati alle persone con “esigenze speciali”</a:t>
                      </a:r>
                      <a:endParaRPr lang="it-IT" sz="1000" b="0" dirty="0">
                        <a:latin typeface="Calibri" pitchFamily="34" charset="0"/>
                        <a:cs typeface="Calibri" pitchFamily="34" charset="0"/>
                      </a:endParaRPr>
                    </a:p>
                  </a:txBody>
                  <a:tcPr/>
                </a:tc>
                <a:tc>
                  <a:txBody>
                    <a:bodyPr/>
                    <a:lstStyle/>
                    <a:p>
                      <a:pPr algn="r"/>
                      <a:r>
                        <a:rPr lang="it-IT" sz="1000" kern="1200" dirty="0" smtClean="0">
                          <a:latin typeface="Calibri" pitchFamily="34" charset="0"/>
                          <a:cs typeface="Calibri" pitchFamily="34" charset="0"/>
                        </a:rPr>
                        <a:t>550.000,00</a:t>
                      </a:r>
                      <a:endParaRPr lang="it-IT" sz="1000" b="0" dirty="0">
                        <a:latin typeface="Calibri" pitchFamily="34" charset="0"/>
                        <a:cs typeface="Calibri" pitchFamily="34" charset="0"/>
                      </a:endParaRPr>
                    </a:p>
                  </a:txBody>
                  <a:tcPr anchor="ctr"/>
                </a:tc>
              </a:tr>
              <a:tr h="166444">
                <a:tc>
                  <a:txBody>
                    <a:bodyPr/>
                    <a:lstStyle/>
                    <a:p>
                      <a:r>
                        <a:rPr lang="it-IT" sz="1000" dirty="0" smtClean="0">
                          <a:latin typeface="Calibri" pitchFamily="34" charset="0"/>
                          <a:cs typeface="Calibri" pitchFamily="34" charset="0"/>
                        </a:rPr>
                        <a:t>Realizzazione di un sistema multi piattaforma per la fruizione e catalogazione del patrimonio artistico e culturale del panorama partenopeo, arricchito e preservato attraverso la digitalizzazione di mappe cartografiche e documenti storici</a:t>
                      </a:r>
                      <a:endParaRPr lang="it-IT" sz="1000" b="0" dirty="0">
                        <a:latin typeface="Calibri" pitchFamily="34" charset="0"/>
                        <a:cs typeface="Calibri" pitchFamily="34" charset="0"/>
                      </a:endParaRPr>
                    </a:p>
                  </a:txBody>
                  <a:tcPr/>
                </a:tc>
                <a:tc>
                  <a:txBody>
                    <a:bodyPr/>
                    <a:lstStyle/>
                    <a:p>
                      <a:pPr algn="r"/>
                      <a:r>
                        <a:rPr lang="it-IT" sz="1000" kern="1200" dirty="0" smtClean="0">
                          <a:latin typeface="Calibri" pitchFamily="34" charset="0"/>
                          <a:cs typeface="Calibri" pitchFamily="34" charset="0"/>
                        </a:rPr>
                        <a:t>1.500.000,00</a:t>
                      </a:r>
                      <a:endParaRPr lang="it-IT" sz="1000" dirty="0">
                        <a:latin typeface="Calibri" pitchFamily="34" charset="0"/>
                        <a:cs typeface="Calibri" pitchFamily="34" charset="0"/>
                      </a:endParaRPr>
                    </a:p>
                  </a:txBody>
                  <a:tcPr anchor="ctr"/>
                </a:tc>
              </a:tr>
              <a:tr h="187151">
                <a:tc>
                  <a:txBody>
                    <a:bodyPr/>
                    <a:lstStyle/>
                    <a:p>
                      <a:r>
                        <a:rPr lang="it-IT" sz="1000" dirty="0" smtClean="0">
                          <a:latin typeface="Calibri" pitchFamily="34" charset="0"/>
                          <a:cs typeface="Calibri" pitchFamily="34" charset="0"/>
                        </a:rPr>
                        <a:t>'</a:t>
                      </a:r>
                      <a:r>
                        <a:rPr lang="it-IT" sz="1000" dirty="0" err="1" smtClean="0">
                          <a:latin typeface="Calibri" pitchFamily="34" charset="0"/>
                          <a:cs typeface="Calibri" pitchFamily="34" charset="0"/>
                        </a:rPr>
                        <a:t>NaponAir</a:t>
                      </a:r>
                      <a:r>
                        <a:rPr lang="it-IT" sz="1000" dirty="0" smtClean="0">
                          <a:latin typeface="Calibri" pitchFamily="34" charset="0"/>
                          <a:cs typeface="Calibri" pitchFamily="34" charset="0"/>
                        </a:rPr>
                        <a:t>'– Potenziamento dell'offerta di servizi bibliotecari e dei centri di interesse </a:t>
                      </a:r>
                      <a:r>
                        <a:rPr lang="it-IT" sz="1000" dirty="0" err="1" smtClean="0">
                          <a:latin typeface="Calibri" pitchFamily="34" charset="0"/>
                          <a:cs typeface="Calibri" pitchFamily="34" charset="0"/>
                        </a:rPr>
                        <a:t>storico-culturale</a:t>
                      </a:r>
                      <a:r>
                        <a:rPr lang="it-IT" sz="1000" dirty="0" smtClean="0">
                          <a:latin typeface="Calibri" pitchFamily="34" charset="0"/>
                          <a:cs typeface="Calibri" pitchFamily="34" charset="0"/>
                        </a:rPr>
                        <a:t> della città metropolitana</a:t>
                      </a:r>
                      <a:endParaRPr lang="it-IT" sz="1000" b="0" dirty="0">
                        <a:latin typeface="Calibri" pitchFamily="34" charset="0"/>
                        <a:cs typeface="Calibri" pitchFamily="34" charset="0"/>
                      </a:endParaRPr>
                    </a:p>
                  </a:txBody>
                  <a:tcPr/>
                </a:tc>
                <a:tc>
                  <a:txBody>
                    <a:bodyPr/>
                    <a:lstStyle/>
                    <a:p>
                      <a:pPr algn="r"/>
                      <a:r>
                        <a:rPr lang="it-IT" sz="1000" kern="1200" dirty="0" smtClean="0">
                          <a:latin typeface="Calibri" pitchFamily="34" charset="0"/>
                          <a:cs typeface="Calibri" pitchFamily="34" charset="0"/>
                        </a:rPr>
                        <a:t>500.000,00</a:t>
                      </a:r>
                      <a:endParaRPr lang="it-IT" sz="1000" dirty="0">
                        <a:latin typeface="Calibri" pitchFamily="34" charset="0"/>
                        <a:cs typeface="Calibri" pitchFamily="34" charset="0"/>
                      </a:endParaRPr>
                    </a:p>
                  </a:txBody>
                  <a:tcPr anchor="ctr"/>
                </a:tc>
              </a:tr>
              <a:tr h="0">
                <a:tc>
                  <a:txBody>
                    <a:bodyPr/>
                    <a:lstStyle/>
                    <a:p>
                      <a:r>
                        <a:rPr lang="it-IT" sz="1000" dirty="0" smtClean="0">
                          <a:latin typeface="Calibri" pitchFamily="34" charset="0"/>
                          <a:cs typeface="Calibri" pitchFamily="34" charset="0"/>
                        </a:rPr>
                        <a:t>Attivazione dello sportello tributario online per il pagamento e la gestione dei tributi on-line</a:t>
                      </a:r>
                      <a:endParaRPr lang="it-IT" sz="1000" b="0" dirty="0">
                        <a:latin typeface="Calibri" pitchFamily="34" charset="0"/>
                        <a:cs typeface="Calibri" pitchFamily="34" charset="0"/>
                      </a:endParaRPr>
                    </a:p>
                  </a:txBody>
                  <a:tcPr/>
                </a:tc>
                <a:tc>
                  <a:txBody>
                    <a:bodyPr/>
                    <a:lstStyle/>
                    <a:p>
                      <a:pPr algn="r"/>
                      <a:r>
                        <a:rPr lang="it-IT" sz="1000" kern="1200" dirty="0" smtClean="0">
                          <a:latin typeface="Calibri" pitchFamily="34" charset="0"/>
                          <a:cs typeface="Calibri" pitchFamily="34" charset="0"/>
                        </a:rPr>
                        <a:t>700.000,00</a:t>
                      </a:r>
                      <a:endParaRPr lang="it-IT" sz="1000" dirty="0">
                        <a:latin typeface="Calibri" pitchFamily="34" charset="0"/>
                        <a:cs typeface="Calibri" pitchFamily="34" charset="0"/>
                      </a:endParaRPr>
                    </a:p>
                  </a:txBody>
                  <a:tcPr anchor="ctr"/>
                </a:tc>
              </a:tr>
            </a:tbl>
          </a:graphicData>
        </a:graphic>
      </p:graphicFrame>
      <p:sp>
        <p:nvSpPr>
          <p:cNvPr id="12" name="CasellaDiTesto 11"/>
          <p:cNvSpPr txBox="1"/>
          <p:nvPr/>
        </p:nvSpPr>
        <p:spPr>
          <a:xfrm>
            <a:off x="2095472" y="3929067"/>
            <a:ext cx="7929618" cy="307777"/>
          </a:xfrm>
          <a:prstGeom prst="rect">
            <a:avLst/>
          </a:prstGeom>
          <a:noFill/>
        </p:spPr>
        <p:txBody>
          <a:bodyPr wrap="square" rtlCol="0">
            <a:spAutoFit/>
          </a:bodyPr>
          <a:lstStyle/>
          <a:p>
            <a:r>
              <a:rPr lang="it-IT" dirty="0">
                <a:solidFill>
                  <a:srgbClr val="00A3DB"/>
                </a:solidFill>
              </a:rPr>
              <a:t>Progetti da realizzare con il supporto della Città Metropolitana che assumerà il ruolo di “Attuatore”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Alcuni progetti da realizzare</a:t>
            </a:r>
            <a:endParaRPr lang="it-IT" dirty="0"/>
          </a:p>
        </p:txBody>
      </p:sp>
      <p:sp>
        <p:nvSpPr>
          <p:cNvPr id="5" name="CasellaDiTesto 4"/>
          <p:cNvSpPr txBox="1"/>
          <p:nvPr/>
        </p:nvSpPr>
        <p:spPr>
          <a:xfrm>
            <a:off x="1847528" y="2060849"/>
            <a:ext cx="2808312" cy="1169551"/>
          </a:xfrm>
          <a:prstGeom prst="rect">
            <a:avLst/>
          </a:prstGeom>
          <a:noFill/>
        </p:spPr>
        <p:txBody>
          <a:bodyPr wrap="square" rtlCol="0">
            <a:spAutoFit/>
          </a:bodyPr>
          <a:lstStyle/>
          <a:p>
            <a:pPr algn="ctr"/>
            <a:r>
              <a:rPr lang="it-IT" b="1" dirty="0">
                <a:latin typeface="Calibri" pitchFamily="34" charset="0"/>
              </a:rPr>
              <a:t> EDILIZIA E CATASTO</a:t>
            </a:r>
          </a:p>
          <a:p>
            <a:pPr algn="just"/>
            <a:r>
              <a:rPr lang="it-IT" dirty="0">
                <a:latin typeface="Calibri" pitchFamily="34" charset="0"/>
              </a:rPr>
              <a:t>Informatizzazione dei procedimenti amministrativi di Edilizia Privata e Urbanistica</a:t>
            </a:r>
          </a:p>
          <a:p>
            <a:endParaRPr lang="it-IT" b="1" dirty="0">
              <a:latin typeface="Calibri" pitchFamily="34" charset="0"/>
            </a:endParaRPr>
          </a:p>
        </p:txBody>
      </p:sp>
      <p:graphicFrame>
        <p:nvGraphicFramePr>
          <p:cNvPr id="18435" name="Object 3"/>
          <p:cNvGraphicFramePr>
            <a:graphicFrameLocks noChangeAspect="1"/>
          </p:cNvGraphicFramePr>
          <p:nvPr/>
        </p:nvGraphicFramePr>
        <p:xfrm>
          <a:off x="2063552" y="3068960"/>
          <a:ext cx="2203450" cy="1973262"/>
        </p:xfrm>
        <a:graphic>
          <a:graphicData uri="http://schemas.openxmlformats.org/presentationml/2006/ole">
            <mc:AlternateContent xmlns:mc="http://schemas.openxmlformats.org/markup-compatibility/2006">
              <mc:Choice xmlns:v="urn:schemas-microsoft-com:vml" Requires="v">
                <p:oleObj spid="_x0000_s17431" name="Immagine bitmap" r:id="rId3" imgW="5266667" imgH="4715533" progId="PBrush">
                  <p:embed/>
                </p:oleObj>
              </mc:Choice>
              <mc:Fallback>
                <p:oleObj name="Immagine bitmap" r:id="rId3" imgW="5266667" imgH="4715533" progId="PBrush">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3552" y="3068960"/>
                        <a:ext cx="2203450" cy="19732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436" name="Object 4"/>
          <p:cNvGraphicFramePr>
            <a:graphicFrameLocks noChangeAspect="1"/>
          </p:cNvGraphicFramePr>
          <p:nvPr/>
        </p:nvGraphicFramePr>
        <p:xfrm>
          <a:off x="5303912" y="1916832"/>
          <a:ext cx="2015184" cy="2224856"/>
        </p:xfrm>
        <a:graphic>
          <a:graphicData uri="http://schemas.openxmlformats.org/presentationml/2006/ole">
            <mc:AlternateContent xmlns:mc="http://schemas.openxmlformats.org/markup-compatibility/2006">
              <mc:Choice xmlns:v="urn:schemas-microsoft-com:vml" Requires="v">
                <p:oleObj spid="_x0000_s17432" name="Immagine bitmap" r:id="rId5" imgW="5334745" imgH="5885714" progId="PBrush">
                  <p:embed/>
                </p:oleObj>
              </mc:Choice>
              <mc:Fallback>
                <p:oleObj name="Immagine bitmap" r:id="rId5" imgW="5334745" imgH="5885714" progId="PBrush">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03912" y="1916832"/>
                        <a:ext cx="2015184" cy="22248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CasellaDiTesto 9"/>
          <p:cNvSpPr txBox="1"/>
          <p:nvPr/>
        </p:nvSpPr>
        <p:spPr>
          <a:xfrm>
            <a:off x="5159896" y="4149080"/>
            <a:ext cx="2232248" cy="1600438"/>
          </a:xfrm>
          <a:prstGeom prst="rect">
            <a:avLst/>
          </a:prstGeom>
          <a:noFill/>
        </p:spPr>
        <p:txBody>
          <a:bodyPr wrap="square" rtlCol="0">
            <a:spAutoFit/>
          </a:bodyPr>
          <a:lstStyle/>
          <a:p>
            <a:pPr algn="ctr"/>
            <a:r>
              <a:rPr lang="it-IT" b="1" dirty="0">
                <a:latin typeface="Calibri" pitchFamily="34" charset="0"/>
              </a:rPr>
              <a:t>GESTIONE DIGITALE DELL’AMBIENTE E DEL TERRITORIO</a:t>
            </a:r>
          </a:p>
          <a:p>
            <a:pPr algn="ctr"/>
            <a:r>
              <a:rPr lang="it-IT" dirty="0">
                <a:latin typeface="Calibri" pitchFamily="34" charset="0"/>
              </a:rPr>
              <a:t>Piattaforma partecipativa di gestione dei contenuti in coerenza con la disciplina urbanistica</a:t>
            </a:r>
          </a:p>
        </p:txBody>
      </p:sp>
      <p:sp>
        <p:nvSpPr>
          <p:cNvPr id="11" name="CasellaDiTesto 10"/>
          <p:cNvSpPr txBox="1"/>
          <p:nvPr/>
        </p:nvSpPr>
        <p:spPr>
          <a:xfrm>
            <a:off x="8256240" y="2060849"/>
            <a:ext cx="2232248" cy="1169551"/>
          </a:xfrm>
          <a:prstGeom prst="rect">
            <a:avLst/>
          </a:prstGeom>
          <a:noFill/>
        </p:spPr>
        <p:txBody>
          <a:bodyPr wrap="square" rtlCol="0">
            <a:spAutoFit/>
          </a:bodyPr>
          <a:lstStyle/>
          <a:p>
            <a:pPr algn="ctr"/>
            <a:r>
              <a:rPr lang="it-IT" b="1" i="1" dirty="0">
                <a:latin typeface="Calibri" pitchFamily="34" charset="0"/>
              </a:rPr>
              <a:t>SPORTELLO TRIBUTARIO ONLINE</a:t>
            </a:r>
          </a:p>
          <a:p>
            <a:pPr algn="ctr"/>
            <a:r>
              <a:rPr lang="it-IT" b="1" i="1" dirty="0">
                <a:latin typeface="Calibri" pitchFamily="34" charset="0"/>
              </a:rPr>
              <a:t> </a:t>
            </a:r>
            <a:r>
              <a:rPr lang="it-IT" dirty="0">
                <a:latin typeface="Calibri" pitchFamily="34" charset="0"/>
              </a:rPr>
              <a:t>Per il pagamento e la gestione dei tributi locali </a:t>
            </a:r>
          </a:p>
          <a:p>
            <a:endParaRPr lang="it-IT" dirty="0"/>
          </a:p>
        </p:txBody>
      </p:sp>
      <p:graphicFrame>
        <p:nvGraphicFramePr>
          <p:cNvPr id="18437" name="Object 5"/>
          <p:cNvGraphicFramePr>
            <a:graphicFrameLocks noChangeAspect="1"/>
          </p:cNvGraphicFramePr>
          <p:nvPr/>
        </p:nvGraphicFramePr>
        <p:xfrm>
          <a:off x="8544273" y="3356992"/>
          <a:ext cx="1566863" cy="1566862"/>
        </p:xfrm>
        <a:graphic>
          <a:graphicData uri="http://schemas.openxmlformats.org/presentationml/2006/ole">
            <mc:AlternateContent xmlns:mc="http://schemas.openxmlformats.org/markup-compatibility/2006">
              <mc:Choice xmlns:v="urn:schemas-microsoft-com:vml" Requires="v">
                <p:oleObj spid="_x0000_s17433" name="Immagine bitmap" r:id="rId7" imgW="885949" imgH="885949" progId="PBrush">
                  <p:embed/>
                </p:oleObj>
              </mc:Choice>
              <mc:Fallback>
                <p:oleObj name="Immagine bitmap" r:id="rId7" imgW="885949" imgH="885949" progId="PBrush">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544273" y="3356992"/>
                        <a:ext cx="1566863" cy="1566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2"/>
          <p:cNvSpPr>
            <a:spLocks noChangeArrowheads="1"/>
          </p:cNvSpPr>
          <p:nvPr/>
        </p:nvSpPr>
        <p:spPr bwMode="auto">
          <a:xfrm>
            <a:off x="2423594" y="2606422"/>
            <a:ext cx="7265987" cy="20467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r>
              <a:rPr lang="it-IT" sz="2800" b="1" dirty="0">
                <a:solidFill>
                  <a:schemeClr val="bg1"/>
                </a:solidFill>
                <a:latin typeface="Calibri" charset="0"/>
                <a:ea typeface="Calibri" charset="0"/>
                <a:cs typeface="Calibri" charset="0"/>
              </a:rPr>
              <a:t>Napoli Città “Tutto in un unico luogo” [</a:t>
            </a:r>
            <a:r>
              <a:rPr lang="it-IT" sz="2800" b="1" dirty="0" err="1">
                <a:solidFill>
                  <a:schemeClr val="bg1"/>
                </a:solidFill>
                <a:latin typeface="Calibri" charset="0"/>
                <a:ea typeface="Calibri" charset="0"/>
                <a:cs typeface="Calibri" charset="0"/>
              </a:rPr>
              <a:t>One</a:t>
            </a:r>
            <a:r>
              <a:rPr lang="it-IT" sz="2800" b="1" dirty="0">
                <a:solidFill>
                  <a:schemeClr val="bg1"/>
                </a:solidFill>
                <a:latin typeface="Calibri" charset="0"/>
                <a:ea typeface="Calibri" charset="0"/>
                <a:cs typeface="Calibri" charset="0"/>
              </a:rPr>
              <a:t> Stop Shop]”</a:t>
            </a:r>
          </a:p>
          <a:p>
            <a:pPr algn="ctr"/>
            <a:r>
              <a:rPr lang="it-IT" sz="2800" b="1" dirty="0">
                <a:solidFill>
                  <a:schemeClr val="bg1"/>
                </a:solidFill>
                <a:latin typeface="Calibri" charset="0"/>
                <a:ea typeface="Calibri" charset="0"/>
                <a:cs typeface="Calibri" charset="0"/>
              </a:rPr>
              <a:t>Un nuovo modello sperimentale L’Agenzia Sociale per la Casa (ASC)</a:t>
            </a:r>
          </a:p>
          <a:p>
            <a:endParaRPr lang="it-IT" sz="1500" dirty="0">
              <a:solidFill>
                <a:srgbClr val="FFCC66"/>
              </a:solidFill>
              <a:latin typeface="Calibri" charset="0"/>
              <a:ea typeface="Calibri" charset="0"/>
              <a:cs typeface="Calibri"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p:cNvPicPr>
          <p:nvPr>
            <p:ph idx="1"/>
          </p:nvPr>
        </p:nvPicPr>
        <p:blipFill>
          <a:blip r:embed="rId3" cstate="print"/>
          <a:srcRect/>
          <a:stretch>
            <a:fillRect/>
          </a:stretch>
        </p:blipFill>
        <p:spPr bwMode="auto">
          <a:xfrm>
            <a:off x="4881554" y="1571612"/>
            <a:ext cx="2124004" cy="15171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CasellaDiTesto 4"/>
          <p:cNvSpPr txBox="1"/>
          <p:nvPr/>
        </p:nvSpPr>
        <p:spPr>
          <a:xfrm>
            <a:off x="2024034" y="3286124"/>
            <a:ext cx="8072494" cy="3016210"/>
          </a:xfrm>
          <a:prstGeom prst="rect">
            <a:avLst/>
          </a:prstGeom>
          <a:noFill/>
        </p:spPr>
        <p:txBody>
          <a:bodyPr wrap="square" rtlCol="0">
            <a:spAutoFit/>
          </a:bodyPr>
          <a:lstStyle/>
          <a:p>
            <a:pPr algn="just"/>
            <a:r>
              <a:rPr lang="it-IT" sz="2200" dirty="0">
                <a:latin typeface="Calibri" pitchFamily="34" charset="0"/>
              </a:rPr>
              <a:t>L’Organismo Intermedio Napoli sta attivando, in forma sperimentale, un </a:t>
            </a:r>
            <a:r>
              <a:rPr lang="it-IT" sz="2200" i="1" dirty="0">
                <a:latin typeface="Calibri" pitchFamily="34" charset="0"/>
              </a:rPr>
              <a:t>“tutto in un unico luogo” [</a:t>
            </a:r>
            <a:r>
              <a:rPr lang="it-IT" sz="2200" i="1" dirty="0" err="1">
                <a:latin typeface="Calibri" pitchFamily="34" charset="0"/>
              </a:rPr>
              <a:t>one</a:t>
            </a:r>
            <a:r>
              <a:rPr lang="it-IT" sz="2200" i="1" dirty="0">
                <a:latin typeface="Calibri" pitchFamily="34" charset="0"/>
              </a:rPr>
              <a:t> stop shop”] multi-dimensionale”</a:t>
            </a:r>
            <a:r>
              <a:rPr lang="it-IT" sz="2200" b="1" dirty="0">
                <a:latin typeface="Calibri" pitchFamily="34" charset="0"/>
              </a:rPr>
              <a:t> </a:t>
            </a:r>
            <a:r>
              <a:rPr lang="it-IT" sz="2200" dirty="0">
                <a:latin typeface="Calibri" pitchFamily="34" charset="0"/>
              </a:rPr>
              <a:t>al servizio di individui a rischio esclusione sociale. </a:t>
            </a:r>
          </a:p>
          <a:p>
            <a:pPr algn="just"/>
            <a:r>
              <a:rPr lang="it-IT" sz="2200" dirty="0">
                <a:latin typeface="Calibri" pitchFamily="34" charset="0"/>
              </a:rPr>
              <a:t>Esso rappresenta il cuore del driver “</a:t>
            </a:r>
            <a:r>
              <a:rPr lang="it-IT" sz="2200" b="1" dirty="0">
                <a:latin typeface="Calibri" pitchFamily="34" charset="0"/>
              </a:rPr>
              <a:t>Promozione di pratiche e progetti di inclusione sociale per i segmenti di popolazione ed i quartieri che presentano maggiori condizioni di disagio”</a:t>
            </a:r>
            <a:r>
              <a:rPr lang="it-IT" sz="2200" dirty="0">
                <a:latin typeface="Calibri" pitchFamily="34" charset="0"/>
              </a:rPr>
              <a:t> (interpretazione territoriale dell’Obiettivo tematico 9) su cui insistono gli Assi 3 e 4.</a:t>
            </a:r>
          </a:p>
          <a:p>
            <a:endParaRPr lang="it-IT" dirty="0"/>
          </a:p>
        </p:txBody>
      </p:sp>
    </p:spTree>
    <p:extLst>
      <p:ext uri="{BB962C8B-B14F-4D97-AF65-F5344CB8AC3E}">
        <p14:creationId xmlns:p14="http://schemas.microsoft.com/office/powerpoint/2010/main" val="17589949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981200" y="1571614"/>
            <a:ext cx="8229600" cy="1071569"/>
          </a:xfrm>
        </p:spPr>
        <p:txBody>
          <a:bodyPr/>
          <a:lstStyle/>
          <a:p>
            <a:pPr algn="just"/>
            <a:r>
              <a:rPr lang="it-IT" dirty="0" smtClean="0"/>
              <a:t>Il servizio sarà erogato nella sede principale in Piazza Cavour, nei presidi periferici presso i costituendi Spazi di Innovazione Sociale (SIS) e  presso ogni Centro di Prossimità (CP) municipale:</a:t>
            </a:r>
            <a:endParaRPr lang="it-IT" dirty="0"/>
          </a:p>
        </p:txBody>
      </p:sp>
      <p:sp>
        <p:nvSpPr>
          <p:cNvPr id="4" name="CasellaDiTesto 3"/>
          <p:cNvSpPr txBox="1"/>
          <p:nvPr/>
        </p:nvSpPr>
        <p:spPr>
          <a:xfrm>
            <a:off x="3647728" y="4572008"/>
            <a:ext cx="4752528" cy="160043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it-IT" dirty="0">
                <a:latin typeface="Calibri" charset="0"/>
                <a:ea typeface="Calibri" charset="0"/>
                <a:cs typeface="Calibri" charset="0"/>
              </a:rPr>
              <a:t>Istituiti con DGC n.116/2014, a seguito dell’autorizzazione del Ministero del Lavoro e delle Politiche sociali a svolgere attività di intermediazione e relativo inserimento nell’albo informatico istituzionale </a:t>
            </a:r>
            <a:r>
              <a:rPr lang="it-IT" i="1" dirty="0">
                <a:latin typeface="Calibri" charset="0"/>
                <a:ea typeface="Calibri" charset="0"/>
                <a:cs typeface="Calibri" charset="0"/>
                <a:hlinkClick r:id="rId3"/>
              </a:rPr>
              <a:t>www.cliclavoro.gov.it</a:t>
            </a:r>
            <a:r>
              <a:rPr lang="it-IT" dirty="0">
                <a:latin typeface="Calibri" charset="0"/>
                <a:ea typeface="Calibri" charset="0"/>
                <a:cs typeface="Calibri" charset="0"/>
              </a:rPr>
              <a:t>, nonché a seguito della stipula del protocollo d’intesa tra </a:t>
            </a:r>
            <a:r>
              <a:rPr lang="it-IT" dirty="0" err="1">
                <a:latin typeface="Calibri" charset="0"/>
                <a:ea typeface="Calibri" charset="0"/>
                <a:cs typeface="Calibri" charset="0"/>
              </a:rPr>
              <a:t>Anpal</a:t>
            </a:r>
            <a:r>
              <a:rPr lang="it-IT" dirty="0">
                <a:latin typeface="Calibri" charset="0"/>
                <a:ea typeface="Calibri" charset="0"/>
                <a:cs typeface="Calibri" charset="0"/>
              </a:rPr>
              <a:t> Servizi, già Italia Lavoro spa e lo stesso Comune di Napoli.</a:t>
            </a:r>
          </a:p>
          <a:p>
            <a:endParaRPr lang="it-IT" dirty="0"/>
          </a:p>
        </p:txBody>
      </p:sp>
      <p:pic>
        <p:nvPicPr>
          <p:cNvPr id="7169" name="Picture 1"/>
          <p:cNvPicPr>
            <a:picLocks noChangeAspect="1" noChangeArrowheads="1"/>
          </p:cNvPicPr>
          <p:nvPr/>
        </p:nvPicPr>
        <p:blipFill>
          <a:blip r:embed="rId4" cstate="print"/>
          <a:srcRect/>
          <a:stretch>
            <a:fillRect/>
          </a:stretch>
        </p:blipFill>
        <p:spPr bwMode="auto">
          <a:xfrm>
            <a:off x="2063552" y="2708921"/>
            <a:ext cx="7969874" cy="1815461"/>
          </a:xfrm>
          <a:prstGeom prst="rect">
            <a:avLst/>
          </a:prstGeom>
          <a:ln>
            <a:noFill/>
          </a:ln>
          <a:effectLst>
            <a:outerShdw blurRad="292100" dist="139700" dir="2700000" algn="tl" rotWithShape="0">
              <a:srgbClr val="333333">
                <a:alpha val="65000"/>
              </a:srgbClr>
            </a:outerShdw>
          </a:effectLst>
        </p:spPr>
      </p:pic>
      <p:cxnSp>
        <p:nvCxnSpPr>
          <p:cNvPr id="13" name="Connettore 2 12"/>
          <p:cNvCxnSpPr>
            <a:stCxn id="4" idx="0"/>
          </p:cNvCxnSpPr>
          <p:nvPr/>
        </p:nvCxnSpPr>
        <p:spPr>
          <a:xfrm flipV="1">
            <a:off x="6023992" y="3933056"/>
            <a:ext cx="0" cy="63895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981200" y="1928814"/>
            <a:ext cx="8229600" cy="2000253"/>
          </a:xfrm>
        </p:spPr>
        <p:txBody>
          <a:bodyPr/>
          <a:lstStyle/>
          <a:p>
            <a:pPr algn="just"/>
            <a:r>
              <a:rPr lang="it-IT" dirty="0" smtClean="0"/>
              <a:t>L’Agenzia Sociale per la Casa opera secondo l’approccio </a:t>
            </a:r>
            <a:r>
              <a:rPr lang="it-IT" b="1" dirty="0" smtClean="0"/>
              <a:t>“</a:t>
            </a:r>
            <a:r>
              <a:rPr lang="it-IT" b="1" dirty="0" err="1" smtClean="0"/>
              <a:t>Housing</a:t>
            </a:r>
            <a:r>
              <a:rPr lang="it-IT" b="1" dirty="0" smtClean="0"/>
              <a:t> First</a:t>
            </a:r>
            <a:r>
              <a:rPr lang="it-IT" dirty="0" smtClean="0"/>
              <a:t>” [inserimento in appartamenti di persone senza fissa dimora].</a:t>
            </a:r>
          </a:p>
          <a:p>
            <a:pPr algn="just"/>
            <a:r>
              <a:rPr lang="it-IT" dirty="0" smtClean="0"/>
              <a:t>Attiva un unico percorso per l’inserimento lavorativo, sociale, educativo, sanitario e per l’accompagnamento all’abitare, articolando la propria azione attraverso le seguenti attività:</a:t>
            </a:r>
          </a:p>
          <a:p>
            <a:pPr algn="just"/>
            <a:endParaRPr lang="it-IT" dirty="0"/>
          </a:p>
        </p:txBody>
      </p:sp>
      <p:pic>
        <p:nvPicPr>
          <p:cNvPr id="5" name="Immagine 4"/>
          <p:cNvPicPr/>
          <p:nvPr/>
        </p:nvPicPr>
        <p:blipFill>
          <a:blip r:embed="rId2" cstate="print"/>
          <a:srcRect/>
          <a:stretch>
            <a:fillRect/>
          </a:stretch>
        </p:blipFill>
        <p:spPr bwMode="auto">
          <a:xfrm>
            <a:off x="3595670" y="4143380"/>
            <a:ext cx="4786346" cy="150019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Comincia a controllare [Start </a:t>
            </a:r>
            <a:r>
              <a:rPr lang="it-IT" dirty="0" err="1" smtClean="0"/>
              <a:t>checking</a:t>
            </a:r>
            <a:r>
              <a:rPr lang="it-IT" dirty="0" smtClean="0"/>
              <a:t> In]</a:t>
            </a:r>
            <a:endParaRPr lang="it-IT" dirty="0"/>
          </a:p>
        </p:txBody>
      </p:sp>
      <p:sp>
        <p:nvSpPr>
          <p:cNvPr id="3" name="Segnaposto contenuto 2"/>
          <p:cNvSpPr>
            <a:spLocks noGrp="1"/>
          </p:cNvSpPr>
          <p:nvPr>
            <p:ph idx="1"/>
          </p:nvPr>
        </p:nvSpPr>
        <p:spPr>
          <a:xfrm>
            <a:off x="1981200" y="1928814"/>
            <a:ext cx="8229600" cy="2143129"/>
          </a:xfrm>
        </p:spPr>
        <p:txBody>
          <a:bodyPr/>
          <a:lstStyle/>
          <a:p>
            <a:pPr lvl="0" algn="just"/>
            <a:r>
              <a:rPr lang="it-IT" dirty="0" smtClean="0"/>
              <a:t>L’utente viene accolto, profilato e preso in carico attraverso la “</a:t>
            </a:r>
            <a:r>
              <a:rPr lang="it-IT" b="1" dirty="0" smtClean="0"/>
              <a:t>Piattaforma di partecipazione e coordinamento su scala metropolitana delle politiche sociali sul territorio e Agenzia Sociale per la casa</a:t>
            </a:r>
            <a:r>
              <a:rPr lang="it-IT" dirty="0" smtClean="0"/>
              <a:t>” (progetto NA1.1.1.d). Si effettua </a:t>
            </a:r>
            <a:r>
              <a:rPr lang="it-IT" i="1" dirty="0" smtClean="0"/>
              <a:t>l’analisi del bisogno</a:t>
            </a:r>
            <a:r>
              <a:rPr lang="it-IT" dirty="0" smtClean="0"/>
              <a:t> dell’utente  per orientarlo agli Interventi di sostegno opportuni ed ai Soggetti pubblici e privati deputati all’erogazione dei servizi.</a:t>
            </a:r>
          </a:p>
          <a:p>
            <a:endParaRPr lang="it-IT" dirty="0"/>
          </a:p>
        </p:txBody>
      </p:sp>
      <p:pic>
        <p:nvPicPr>
          <p:cNvPr id="4" name="Immagine 3"/>
          <p:cNvPicPr/>
          <p:nvPr/>
        </p:nvPicPr>
        <p:blipFill>
          <a:blip r:embed="rId2" cstate="print"/>
          <a:srcRect/>
          <a:stretch>
            <a:fillRect/>
          </a:stretch>
        </p:blipFill>
        <p:spPr bwMode="auto">
          <a:xfrm>
            <a:off x="3381356" y="4214819"/>
            <a:ext cx="5429250" cy="176212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Soluzioni all’abitare </a:t>
            </a:r>
            <a:endParaRPr lang="it-IT" dirty="0"/>
          </a:p>
        </p:txBody>
      </p:sp>
      <p:sp>
        <p:nvSpPr>
          <p:cNvPr id="3" name="Segnaposto contenuto 2"/>
          <p:cNvSpPr>
            <a:spLocks noGrp="1"/>
          </p:cNvSpPr>
          <p:nvPr>
            <p:ph idx="1"/>
          </p:nvPr>
        </p:nvSpPr>
        <p:spPr/>
        <p:txBody>
          <a:bodyPr/>
          <a:lstStyle/>
          <a:p>
            <a:pPr lvl="0"/>
            <a:r>
              <a:rPr lang="it-IT" dirty="0" smtClean="0"/>
              <a:t>Possono riguardare:</a:t>
            </a:r>
          </a:p>
          <a:p>
            <a:pPr algn="just">
              <a:buFont typeface="Wingdings" pitchFamily="2" charset="2"/>
              <a:buChar char="ü"/>
            </a:pPr>
            <a:r>
              <a:rPr lang="it-IT" dirty="0" smtClean="0">
                <a:solidFill>
                  <a:srgbClr val="FF0000"/>
                </a:solidFill>
              </a:rPr>
              <a:t>G</a:t>
            </a:r>
            <a:r>
              <a:rPr lang="it-IT" dirty="0" smtClean="0"/>
              <a:t>estione assegnazione Edilizia residenziale pubblica (mediante il progetto </a:t>
            </a:r>
            <a:r>
              <a:rPr lang="it-IT" b="1" dirty="0" smtClean="0"/>
              <a:t>NA.1.1.1.g </a:t>
            </a:r>
            <a:r>
              <a:rPr lang="it-IT" b="1" i="1" dirty="0" smtClean="0"/>
              <a:t>“Piattaforma informatica per la gestione, l'indirizzo e il controllo di Edilizia Residenziale Pubblica” </a:t>
            </a:r>
            <a:r>
              <a:rPr lang="it-IT" dirty="0" smtClean="0"/>
              <a:t>segue il processo di assegnazione degli alloggi ERP);</a:t>
            </a:r>
          </a:p>
          <a:p>
            <a:pPr lvl="0">
              <a:buFont typeface="Wingdings" pitchFamily="2" charset="2"/>
              <a:buChar char="ü"/>
            </a:pPr>
            <a:r>
              <a:rPr lang="it-IT" dirty="0" smtClean="0">
                <a:solidFill>
                  <a:srgbClr val="FF0000"/>
                </a:solidFill>
              </a:rPr>
              <a:t>M</a:t>
            </a:r>
            <a:r>
              <a:rPr lang="it-IT" dirty="0" smtClean="0"/>
              <a:t>ediazione immobiliare;</a:t>
            </a:r>
          </a:p>
          <a:p>
            <a:pPr lvl="0">
              <a:buFont typeface="Wingdings" pitchFamily="2" charset="2"/>
              <a:buChar char="ü"/>
            </a:pPr>
            <a:r>
              <a:rPr lang="it-IT" dirty="0" smtClean="0">
                <a:solidFill>
                  <a:srgbClr val="FF0000"/>
                </a:solidFill>
              </a:rPr>
              <a:t>G</a:t>
            </a:r>
            <a:r>
              <a:rPr lang="it-IT" dirty="0" smtClean="0"/>
              <a:t>estione emergenza abitativa;</a:t>
            </a:r>
          </a:p>
          <a:p>
            <a:pPr lvl="0">
              <a:buFont typeface="Wingdings" pitchFamily="2" charset="2"/>
              <a:buChar char="ü"/>
            </a:pPr>
            <a:r>
              <a:rPr lang="it-IT" dirty="0" smtClean="0">
                <a:solidFill>
                  <a:srgbClr val="FF0000"/>
                </a:solidFill>
              </a:rPr>
              <a:t>O</a:t>
            </a:r>
            <a:r>
              <a:rPr lang="it-IT" dirty="0" smtClean="0"/>
              <a:t>sservatorio sull’abitare.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1412776"/>
            <a:ext cx="8543956" cy="444598"/>
          </a:xfrm>
        </p:spPr>
        <p:txBody>
          <a:bodyPr/>
          <a:lstStyle/>
          <a:p>
            <a:pPr algn="ctr"/>
            <a:r>
              <a:rPr lang="it-IT" sz="2800" dirty="0"/>
              <a:t>L’Orientamento ai servizi sociali e di inclusione attiva</a:t>
            </a:r>
          </a:p>
        </p:txBody>
      </p:sp>
      <p:sp>
        <p:nvSpPr>
          <p:cNvPr id="3" name="Segnaposto contenuto 2"/>
          <p:cNvSpPr>
            <a:spLocks noGrp="1"/>
          </p:cNvSpPr>
          <p:nvPr>
            <p:ph idx="1"/>
          </p:nvPr>
        </p:nvSpPr>
        <p:spPr/>
        <p:txBody>
          <a:bodyPr/>
          <a:lstStyle/>
          <a:p>
            <a:pPr lvl="0"/>
            <a:r>
              <a:rPr lang="it-IT" dirty="0" smtClean="0"/>
              <a:t>Si articola in: </a:t>
            </a:r>
          </a:p>
          <a:p>
            <a:pPr lvl="0">
              <a:buFont typeface="Wingdings" pitchFamily="2" charset="2"/>
              <a:buChar char="ü"/>
            </a:pPr>
            <a:r>
              <a:rPr lang="it-IT" dirty="0" smtClean="0"/>
              <a:t>Percorsi di autonomia guidata all’abitare e all’autonomia lavorativa </a:t>
            </a:r>
          </a:p>
          <a:p>
            <a:pPr lvl="0">
              <a:buFont typeface="Wingdings" pitchFamily="2" charset="2"/>
              <a:buChar char="ü"/>
            </a:pPr>
            <a:r>
              <a:rPr lang="it-IT" dirty="0" smtClean="0"/>
              <a:t>Soluzioni abitative protette </a:t>
            </a:r>
          </a:p>
          <a:p>
            <a:pPr algn="just"/>
            <a:r>
              <a:rPr lang="it-IT" dirty="0" smtClean="0"/>
              <a:t>L’Agenzia, oltre ad offrire un sostegno temporaneo a livello abitativo, indirizza gli utenti verso i servizi sociali per l’attivazione di interventi di accompagnamento all’autonomia personale e di accompagnamento degli adulti in difficoltà nella scelta di percorsi di soluzioni abitative protette; prevede, inoltre, interventi volti al raggiungimento dell’autonomia personale e/o reinserimento lavorativo, in accordo con i competenti servizi sociali. E’ in questa fase che entrano in gioco i </a:t>
            </a:r>
            <a:r>
              <a:rPr lang="it-IT" dirty="0" err="1" smtClean="0"/>
              <a:t>SIS…</a:t>
            </a:r>
            <a:endParaRPr lang="it-IT" dirty="0" smtClean="0"/>
          </a:p>
          <a:p>
            <a:endParaRPr lang="it-IT"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i="1" dirty="0" smtClean="0"/>
              <a:t>Spazi di Innovazione Sociale</a:t>
            </a:r>
            <a:endParaRPr lang="it-IT" dirty="0"/>
          </a:p>
        </p:txBody>
      </p:sp>
      <p:sp>
        <p:nvSpPr>
          <p:cNvPr id="3" name="Segnaposto contenuto 2"/>
          <p:cNvSpPr>
            <a:spLocks noGrp="1"/>
          </p:cNvSpPr>
          <p:nvPr>
            <p:ph idx="1"/>
          </p:nvPr>
        </p:nvSpPr>
        <p:spPr>
          <a:xfrm>
            <a:off x="1981200" y="3786190"/>
            <a:ext cx="8229600" cy="2357454"/>
          </a:xfrm>
        </p:spPr>
        <p:txBody>
          <a:bodyPr/>
          <a:lstStyle/>
          <a:p>
            <a:pPr algn="just"/>
            <a:r>
              <a:rPr lang="it-IT" dirty="0" smtClean="0"/>
              <a:t>I SIS (Spazi di Innovazione Sociale) operano per la realizzazione di ipotesi progettuali, start-up di nuovi servizi di prossimità - animazione territoriale e percorsi per l'inserimento (lavorativo e/o sociale e/o educativo e/o sanitario e/o verso l’autonomia) finalizzate al superamento progressivo delle cause della povertà abitativa: tali servizi possono essere attivati da parte di soggetti del privato  sociale e dagli stessi cittadini in quartieri disagiati.</a:t>
            </a:r>
            <a:endParaRPr lang="it-IT" dirty="0"/>
          </a:p>
        </p:txBody>
      </p:sp>
      <p:graphicFrame>
        <p:nvGraphicFramePr>
          <p:cNvPr id="1026" name="Object 2"/>
          <p:cNvGraphicFramePr>
            <a:graphicFrameLocks noChangeAspect="1"/>
          </p:cNvGraphicFramePr>
          <p:nvPr/>
        </p:nvGraphicFramePr>
        <p:xfrm>
          <a:off x="4951888" y="1857365"/>
          <a:ext cx="2769600" cy="1785949"/>
        </p:xfrm>
        <a:graphic>
          <a:graphicData uri="http://schemas.openxmlformats.org/presentationml/2006/ole">
            <mc:AlternateContent xmlns:mc="http://schemas.openxmlformats.org/markup-compatibility/2006">
              <mc:Choice xmlns:v="urn:schemas-microsoft-com:vml" Requires="v">
                <p:oleObj spid="_x0000_s1033" name="Immagine bitmap" r:id="rId3" imgW="3885714" imgH="2505425" progId="PBrush">
                  <p:embed/>
                </p:oleObj>
              </mc:Choice>
              <mc:Fallback>
                <p:oleObj name="Immagine bitmap" r:id="rId3" imgW="3885714" imgH="2505425" progId="PBrush">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1888" y="1857365"/>
                        <a:ext cx="2769600" cy="178594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1_schema_slid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schema_slid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schema_slides</Template>
  <TotalTime>6070</TotalTime>
  <Words>971</Words>
  <Application>Microsoft Office PowerPoint</Application>
  <PresentationFormat>Widescreen</PresentationFormat>
  <Paragraphs>77</Paragraphs>
  <Slides>14</Slides>
  <Notes>2</Notes>
  <HiddenSlides>0</HiddenSlides>
  <MMClips>0</MMClips>
  <ScaleCrop>false</ScaleCrop>
  <HeadingPairs>
    <vt:vector size="8" baseType="variant">
      <vt:variant>
        <vt:lpstr>Caratteri utilizzati</vt:lpstr>
      </vt:variant>
      <vt:variant>
        <vt:i4>4</vt:i4>
      </vt:variant>
      <vt:variant>
        <vt:lpstr>Tema</vt:lpstr>
      </vt:variant>
      <vt:variant>
        <vt:i4>1</vt:i4>
      </vt:variant>
      <vt:variant>
        <vt:lpstr>Server OLE incorporati</vt:lpstr>
      </vt:variant>
      <vt:variant>
        <vt:i4>1</vt:i4>
      </vt:variant>
      <vt:variant>
        <vt:lpstr>Titoli diapositive</vt:lpstr>
      </vt:variant>
      <vt:variant>
        <vt:i4>14</vt:i4>
      </vt:variant>
    </vt:vector>
  </HeadingPairs>
  <TitlesOfParts>
    <vt:vector size="20" baseType="lpstr">
      <vt:lpstr>ＭＳ Ｐゴシック</vt:lpstr>
      <vt:lpstr>Arial</vt:lpstr>
      <vt:lpstr>Calibri</vt:lpstr>
      <vt:lpstr>Wingdings</vt:lpstr>
      <vt:lpstr>1_schema_slides</vt:lpstr>
      <vt:lpstr>Immagine bitmap</vt:lpstr>
      <vt:lpstr>Presentazione standard di PowerPoint</vt:lpstr>
      <vt:lpstr>Presentazione standard di PowerPoint</vt:lpstr>
      <vt:lpstr>Presentazione standard di PowerPoint</vt:lpstr>
      <vt:lpstr>Presentazione standard di PowerPoint</vt:lpstr>
      <vt:lpstr>Presentazione standard di PowerPoint</vt:lpstr>
      <vt:lpstr>Comincia a controllare [Start checking In]</vt:lpstr>
      <vt:lpstr>Soluzioni all’abitare </vt:lpstr>
      <vt:lpstr>L’Orientamento ai servizi sociali e di inclusione attiva</vt:lpstr>
      <vt:lpstr>Spazi di Innovazione Sociale</vt:lpstr>
      <vt:lpstr>Combinazioni di approccio integrato tra le azioni FESR ed FSE</vt:lpstr>
      <vt:lpstr>Presentazione standard di PowerPoint</vt:lpstr>
      <vt:lpstr>Presentazione standard di PowerPoint</vt:lpstr>
      <vt:lpstr>Presentazione standard di PowerPoint</vt:lpstr>
      <vt:lpstr>Alcuni progetti da realizzare</vt:lpstr>
    </vt:vector>
  </TitlesOfParts>
  <Company>Agenzia per la Coesione Territoriale</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INFORMAZIONE E PUBBLICITA’</dc:title>
  <dc:creator>Raffaele Paciello</dc:creator>
  <cp:lastModifiedBy>antonio scarola</cp:lastModifiedBy>
  <cp:revision>698</cp:revision>
  <cp:lastPrinted>2016-10-23T10:05:55Z</cp:lastPrinted>
  <dcterms:created xsi:type="dcterms:W3CDTF">2010-07-07T07:39:51Z</dcterms:created>
  <dcterms:modified xsi:type="dcterms:W3CDTF">2017-05-11T12:18:43Z</dcterms:modified>
</cp:coreProperties>
</file>