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7"/>
  </p:notesMasterIdLst>
  <p:handoutMasterIdLst>
    <p:handoutMasterId r:id="rId8"/>
  </p:handoutMasterIdLst>
  <p:sldIdLst>
    <p:sldId id="416" r:id="rId2"/>
    <p:sldId id="415" r:id="rId3"/>
    <p:sldId id="413" r:id="rId4"/>
    <p:sldId id="414" r:id="rId5"/>
    <p:sldId id="417" r:id="rId6"/>
  </p:sldIdLst>
  <p:sldSz cx="9144000" cy="6858000" type="screen4x3"/>
  <p:notesSz cx="9874250" cy="679767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DB"/>
    <a:srgbClr val="FF0000"/>
    <a:srgbClr val="FFCC66"/>
    <a:srgbClr val="004393"/>
    <a:srgbClr val="E4E4E4"/>
    <a:srgbClr val="D5D5D5"/>
    <a:srgbClr val="32B1DC"/>
    <a:srgbClr val="B2B2B2"/>
    <a:srgbClr val="BF8C3B"/>
    <a:srgbClr val="E8E8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69" autoAdjust="0"/>
    <p:restoredTop sz="85199" autoAdjust="0"/>
  </p:normalViewPr>
  <p:slideViewPr>
    <p:cSldViewPr>
      <p:cViewPr>
        <p:scale>
          <a:sx n="100" d="100"/>
          <a:sy n="100" d="100"/>
        </p:scale>
        <p:origin x="-28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1598381614876242E-2"/>
                  <c:y val="-1.3271080501554526E-2"/>
                </c:manualLayout>
              </c:layout>
              <c:tx>
                <c:rich>
                  <a:bodyPr/>
                  <a:lstStyle/>
                  <a:p>
                    <a:pPr>
                      <a:defRPr lang="en-US" sz="1100" noProof="1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noProof="1"/>
                      <a:t>Agenda Digitale; </a:t>
                    </a:r>
                    <a:r>
                      <a:rPr lang="en-US" b="1" noProof="1">
                        <a:solidFill>
                          <a:srgbClr val="FF0000"/>
                        </a:solidFill>
                      </a:rPr>
                      <a:t>15,5%</a:t>
                    </a:r>
                  </a:p>
                </c:rich>
              </c:tx>
              <c:spPr/>
              <c:showVal val="1"/>
              <c:showCatName val="1"/>
            </c:dLbl>
            <c:dLbl>
              <c:idx val="1"/>
              <c:layout>
                <c:manualLayout>
                  <c:x val="-2.5406952654162814E-2"/>
                  <c:y val="0.21223283937376766"/>
                </c:manualLayout>
              </c:layout>
              <c:tx>
                <c:rich>
                  <a:bodyPr/>
                  <a:lstStyle/>
                  <a:p>
                    <a:pPr>
                      <a:defRPr lang="en-US" sz="1100" noProof="1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noProof="1"/>
                      <a:t>Mobilità sostenibile ; </a:t>
                    </a:r>
                    <a:r>
                      <a:rPr lang="en-US" b="1" noProof="1">
                        <a:solidFill>
                          <a:srgbClr val="FF0000"/>
                        </a:solidFill>
                      </a:rPr>
                      <a:t>27,1%</a:t>
                    </a:r>
                  </a:p>
                </c:rich>
              </c:tx>
              <c:spPr/>
              <c:showVal val="1"/>
              <c:showCatName val="1"/>
            </c:dLbl>
            <c:dLbl>
              <c:idx val="2"/>
              <c:layout>
                <c:manualLayout>
                  <c:x val="-3.3479047409296032E-2"/>
                  <c:y val="-1.2921482610914792E-2"/>
                </c:manualLayout>
              </c:layout>
              <c:tx>
                <c:rich>
                  <a:bodyPr/>
                  <a:lstStyle/>
                  <a:p>
                    <a:pPr>
                      <a:defRPr lang="en-US" sz="1100" noProof="1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en-US" noProof="1"/>
                      <a:t>Risparmio energetico; </a:t>
                    </a:r>
                    <a:r>
                      <a:rPr lang="en-US" b="1" noProof="1">
                        <a:solidFill>
                          <a:srgbClr val="FF0000"/>
                        </a:solidFill>
                      </a:rPr>
                      <a:t>10,5%</a:t>
                    </a:r>
                  </a:p>
                </c:rich>
              </c:tx>
              <c:spPr/>
              <c:showVal val="1"/>
              <c:showCatName val="1"/>
            </c:dLbl>
            <c:dLbl>
              <c:idx val="3"/>
              <c:layout>
                <c:manualLayout>
                  <c:x val="7.5555590810424521E-4"/>
                  <c:y val="0.36282841204310923"/>
                </c:manualLayout>
              </c:layout>
              <c:tx>
                <c:rich>
                  <a:bodyPr/>
                  <a:lstStyle/>
                  <a:p>
                    <a:pPr>
                      <a:defRPr lang="it-IT" sz="1100" noProof="1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it-IT" noProof="1"/>
                      <a:t>Inclusione sociale; </a:t>
                    </a:r>
                    <a:r>
                      <a:rPr lang="it-IT" b="1" noProof="1">
                        <a:solidFill>
                          <a:srgbClr val="FF0000"/>
                        </a:solidFill>
                      </a:rPr>
                      <a:t>45,5%</a:t>
                    </a:r>
                  </a:p>
                </c:rich>
              </c:tx>
              <c:spPr/>
              <c:showVal val="1"/>
              <c:showCatName val="1"/>
            </c:dLbl>
            <c:dLbl>
              <c:idx val="4"/>
              <c:layout>
                <c:manualLayout>
                  <c:x val="4.7067971801911775E-3"/>
                  <c:y val="-1.3622535158692405E-2"/>
                </c:manualLayout>
              </c:layout>
              <c:tx>
                <c:rich>
                  <a:bodyPr/>
                  <a:lstStyle/>
                  <a:p>
                    <a:pPr>
                      <a:defRPr lang="it-IT" sz="1100" noProof="1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defRPr>
                    </a:pPr>
                    <a:r>
                      <a:rPr lang="it-IT" noProof="1" smtClean="0"/>
                      <a:t>Assistenza </a:t>
                    </a:r>
                    <a:r>
                      <a:rPr lang="it-IT" noProof="1"/>
                      <a:t>tecnica; </a:t>
                    </a:r>
                    <a:r>
                      <a:rPr lang="it-IT" b="1" noProof="1">
                        <a:solidFill>
                          <a:srgbClr val="FF0000"/>
                        </a:solidFill>
                      </a:rPr>
                      <a:t>1,4%</a:t>
                    </a:r>
                  </a:p>
                </c:rich>
              </c:tx>
              <c:spPr/>
              <c:showVal val="1"/>
              <c:showCatName val="1"/>
            </c:dLbl>
            <c:txPr>
              <a:bodyPr/>
              <a:lstStyle/>
              <a:p>
                <a:pPr>
                  <a:defRPr sz="1100">
                    <a:solidFill>
                      <a:srgbClr val="00A3DB"/>
                    </a:solidFill>
                    <a:latin typeface="Calibri" pitchFamily="34" charset="0"/>
                    <a:cs typeface="Calibri" pitchFamily="34" charset="0"/>
                  </a:defRPr>
                </a:pPr>
                <a:endParaRPr lang="it-IT"/>
              </a:p>
            </c:txPr>
            <c:showVal val="1"/>
            <c:showCatName val="1"/>
          </c:dLbls>
          <c:cat>
            <c:strRef>
              <c:f>Foglio1!$A$2:$A$6</c:f>
              <c:strCache>
                <c:ptCount val="5"/>
                <c:pt idx="0">
                  <c:v>Agenda Digitale</c:v>
                </c:pt>
                <c:pt idx="1">
                  <c:v>Mobilità sostenibile </c:v>
                </c:pt>
                <c:pt idx="2">
                  <c:v>Risparmio energetico</c:v>
                </c:pt>
                <c:pt idx="3">
                  <c:v>Inclusione sociale</c:v>
                </c:pt>
                <c:pt idx="4">
                  <c:v>Assistenza tecnica</c:v>
                </c:pt>
              </c:strCache>
            </c:strRef>
          </c:cat>
          <c:val>
            <c:numRef>
              <c:f>Foglio1!$B$2:$B$6</c:f>
              <c:numCache>
                <c:formatCode>0.0%</c:formatCode>
                <c:ptCount val="5"/>
                <c:pt idx="0">
                  <c:v>0.15488250694271105</c:v>
                </c:pt>
                <c:pt idx="1">
                  <c:v>0.27100000000000002</c:v>
                </c:pt>
                <c:pt idx="2">
                  <c:v>0.10460000000000007</c:v>
                </c:pt>
                <c:pt idx="3">
                  <c:v>0.4551011422084284</c:v>
                </c:pt>
                <c:pt idx="4">
                  <c:v>1.3916270412086689E-2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886B51-7A38-43B2-B139-D8D8C5856E39}" type="doc">
      <dgm:prSet loTypeId="urn:microsoft.com/office/officeart/2005/8/layout/venn1" loCatId="relationship" qsTypeId="urn:microsoft.com/office/officeart/2005/8/quickstyle/3d3" qsCatId="3D" csTypeId="urn:microsoft.com/office/officeart/2005/8/colors/colorful5" csCatId="colorful" phldr="1"/>
      <dgm:spPr/>
    </dgm:pt>
    <dgm:pt modelId="{652A4600-C751-4BFF-9B98-D7B58EEDDAB9}">
      <dgm:prSet phldrT="[Testo]"/>
      <dgm:spPr/>
      <dgm:t>
        <a:bodyPr/>
        <a:lstStyle/>
        <a:p>
          <a:r>
            <a:rPr lang="it-IT" dirty="0" smtClean="0">
              <a:solidFill>
                <a:srgbClr val="00A3DB"/>
              </a:solidFill>
            </a:rPr>
            <a:t>PON Metro</a:t>
          </a:r>
        </a:p>
        <a:p>
          <a:r>
            <a:rPr lang="it-IT" dirty="0" smtClean="0">
              <a:solidFill>
                <a:srgbClr val="FF0000"/>
              </a:solidFill>
            </a:rPr>
            <a:t>9 </a:t>
          </a:r>
          <a:r>
            <a:rPr lang="it-IT" dirty="0" err="1" smtClean="0">
              <a:solidFill>
                <a:srgbClr val="FF0000"/>
              </a:solidFill>
            </a:rPr>
            <a:t>M€</a:t>
          </a:r>
          <a:endParaRPr lang="it-IT" dirty="0">
            <a:solidFill>
              <a:srgbClr val="FF0000"/>
            </a:solidFill>
          </a:endParaRPr>
        </a:p>
      </dgm:t>
    </dgm:pt>
    <dgm:pt modelId="{73959AF4-F163-445C-B072-D171308E3C62}" type="parTrans" cxnId="{58C9B25E-C6D3-4407-957E-79B0E8B1386C}">
      <dgm:prSet/>
      <dgm:spPr/>
      <dgm:t>
        <a:bodyPr/>
        <a:lstStyle/>
        <a:p>
          <a:endParaRPr lang="it-IT"/>
        </a:p>
      </dgm:t>
    </dgm:pt>
    <dgm:pt modelId="{3EB3D8CB-C42C-4689-BB7A-597FB88F3D1F}" type="sibTrans" cxnId="{58C9B25E-C6D3-4407-957E-79B0E8B1386C}">
      <dgm:prSet/>
      <dgm:spPr/>
      <dgm:t>
        <a:bodyPr/>
        <a:lstStyle/>
        <a:p>
          <a:endParaRPr lang="it-IT"/>
        </a:p>
      </dgm:t>
    </dgm:pt>
    <dgm:pt modelId="{96C6EF7A-6B17-44ED-BCD3-46916C44AF08}">
      <dgm:prSet phldrT="[Testo]"/>
      <dgm:spPr/>
      <dgm:t>
        <a:bodyPr/>
        <a:lstStyle/>
        <a:p>
          <a:r>
            <a:rPr lang="it-IT" dirty="0" smtClean="0">
              <a:solidFill>
                <a:srgbClr val="00A3DB"/>
              </a:solidFill>
            </a:rPr>
            <a:t>Programma straordinario per le periferie</a:t>
          </a:r>
        </a:p>
        <a:p>
          <a:r>
            <a:rPr lang="it-IT" dirty="0" smtClean="0">
              <a:solidFill>
                <a:srgbClr val="FF0000"/>
              </a:solidFill>
            </a:rPr>
            <a:t>18 </a:t>
          </a:r>
          <a:r>
            <a:rPr lang="it-IT" dirty="0" err="1" smtClean="0">
              <a:solidFill>
                <a:srgbClr val="FF0000"/>
              </a:solidFill>
            </a:rPr>
            <a:t>M€</a:t>
          </a:r>
          <a:endParaRPr lang="it-IT" dirty="0">
            <a:solidFill>
              <a:srgbClr val="FF0000"/>
            </a:solidFill>
          </a:endParaRPr>
        </a:p>
      </dgm:t>
    </dgm:pt>
    <dgm:pt modelId="{6C8A905A-9E15-4D4D-B0F6-DFB21F83D101}" type="parTrans" cxnId="{38CF4A20-CE8F-4063-8014-0938FF2559FE}">
      <dgm:prSet/>
      <dgm:spPr/>
      <dgm:t>
        <a:bodyPr/>
        <a:lstStyle/>
        <a:p>
          <a:endParaRPr lang="it-IT"/>
        </a:p>
      </dgm:t>
    </dgm:pt>
    <dgm:pt modelId="{9206C291-9744-440B-B65A-9105AE34D74E}" type="sibTrans" cxnId="{38CF4A20-CE8F-4063-8014-0938FF2559FE}">
      <dgm:prSet/>
      <dgm:spPr/>
      <dgm:t>
        <a:bodyPr/>
        <a:lstStyle/>
        <a:p>
          <a:endParaRPr lang="it-IT"/>
        </a:p>
      </dgm:t>
    </dgm:pt>
    <dgm:pt modelId="{C3FE9BA8-4A67-4398-B1CD-946EE9FEC35C}">
      <dgm:prSet phldrT="[Testo]"/>
      <dgm:spPr/>
      <dgm:t>
        <a:bodyPr/>
        <a:lstStyle/>
        <a:p>
          <a:r>
            <a:rPr lang="it-IT" dirty="0" smtClean="0">
              <a:solidFill>
                <a:srgbClr val="00A3DB"/>
              </a:solidFill>
            </a:rPr>
            <a:t>Patto per Napoli</a:t>
          </a:r>
        </a:p>
        <a:p>
          <a:r>
            <a:rPr lang="it-IT" dirty="0" smtClean="0">
              <a:solidFill>
                <a:srgbClr val="FF0000"/>
              </a:solidFill>
            </a:rPr>
            <a:t>30 </a:t>
          </a:r>
          <a:r>
            <a:rPr lang="it-IT" dirty="0" err="1" smtClean="0">
              <a:solidFill>
                <a:srgbClr val="FF0000"/>
              </a:solidFill>
            </a:rPr>
            <a:t>M€</a:t>
          </a:r>
          <a:endParaRPr lang="it-IT" dirty="0">
            <a:solidFill>
              <a:srgbClr val="FF0000"/>
            </a:solidFill>
          </a:endParaRPr>
        </a:p>
      </dgm:t>
    </dgm:pt>
    <dgm:pt modelId="{34124521-DB01-45D2-9CDD-69A2818344BD}" type="parTrans" cxnId="{F8FF9FA6-F0F3-4F20-9423-A9250BD35363}">
      <dgm:prSet/>
      <dgm:spPr/>
      <dgm:t>
        <a:bodyPr/>
        <a:lstStyle/>
        <a:p>
          <a:endParaRPr lang="it-IT"/>
        </a:p>
      </dgm:t>
    </dgm:pt>
    <dgm:pt modelId="{B596D884-CFD0-4BD3-AFAB-42B2B9FBFCD3}" type="sibTrans" cxnId="{F8FF9FA6-F0F3-4F20-9423-A9250BD35363}">
      <dgm:prSet/>
      <dgm:spPr/>
      <dgm:t>
        <a:bodyPr/>
        <a:lstStyle/>
        <a:p>
          <a:endParaRPr lang="it-IT"/>
        </a:p>
      </dgm:t>
    </dgm:pt>
    <dgm:pt modelId="{305D3513-199E-4901-B222-71D90423678D}" type="pres">
      <dgm:prSet presAssocID="{00886B51-7A38-43B2-B139-D8D8C5856E39}" presName="compositeShape" presStyleCnt="0">
        <dgm:presLayoutVars>
          <dgm:chMax val="7"/>
          <dgm:dir/>
          <dgm:resizeHandles val="exact"/>
        </dgm:presLayoutVars>
      </dgm:prSet>
      <dgm:spPr/>
    </dgm:pt>
    <dgm:pt modelId="{C31613E0-F16E-4D84-813D-3ECAE6494EB5}" type="pres">
      <dgm:prSet presAssocID="{652A4600-C751-4BFF-9B98-D7B58EEDDAB9}" presName="circ1" presStyleLbl="vennNode1" presStyleIdx="0" presStyleCnt="3" custLinFactNeighborX="6054" custLinFactNeighborY="-2083"/>
      <dgm:spPr/>
      <dgm:t>
        <a:bodyPr/>
        <a:lstStyle/>
        <a:p>
          <a:endParaRPr lang="it-IT"/>
        </a:p>
      </dgm:t>
    </dgm:pt>
    <dgm:pt modelId="{C0A4AC7B-B1E6-4AF0-9C6F-95121604313F}" type="pres">
      <dgm:prSet presAssocID="{652A4600-C751-4BFF-9B98-D7B58EEDDAB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6C7CAA2-4255-41D1-8FE4-5334BA2EC0EC}" type="pres">
      <dgm:prSet presAssocID="{96C6EF7A-6B17-44ED-BCD3-46916C44AF08}" presName="circ2" presStyleLbl="vennNode1" presStyleIdx="1" presStyleCnt="3" custLinFactNeighborX="19386" custLinFactNeighborY="-3449"/>
      <dgm:spPr/>
      <dgm:t>
        <a:bodyPr/>
        <a:lstStyle/>
        <a:p>
          <a:endParaRPr lang="it-IT"/>
        </a:p>
      </dgm:t>
    </dgm:pt>
    <dgm:pt modelId="{12D4C852-6221-4E8F-9622-E11E131D9C3E}" type="pres">
      <dgm:prSet presAssocID="{96C6EF7A-6B17-44ED-BCD3-46916C44AF0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E2716BB-C41E-4D1C-BE48-4A836CA51F77}" type="pres">
      <dgm:prSet presAssocID="{C3FE9BA8-4A67-4398-B1CD-946EE9FEC35C}" presName="circ3" presStyleLbl="vennNode1" presStyleIdx="2" presStyleCnt="3" custLinFactNeighborX="4052" custLinFactNeighborY="-3059"/>
      <dgm:spPr/>
      <dgm:t>
        <a:bodyPr/>
        <a:lstStyle/>
        <a:p>
          <a:endParaRPr lang="it-IT"/>
        </a:p>
      </dgm:t>
    </dgm:pt>
    <dgm:pt modelId="{3B1F82E9-24FB-4248-B5B4-AC713DAE6FC2}" type="pres">
      <dgm:prSet presAssocID="{C3FE9BA8-4A67-4398-B1CD-946EE9FEC35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7C2C781-621D-497C-89A8-E3885ECEC147}" type="presOf" srcId="{C3FE9BA8-4A67-4398-B1CD-946EE9FEC35C}" destId="{3B1F82E9-24FB-4248-B5B4-AC713DAE6FC2}" srcOrd="1" destOrd="0" presId="urn:microsoft.com/office/officeart/2005/8/layout/venn1"/>
    <dgm:cxn modelId="{56129E22-52E1-49EA-85AE-912A24104F6A}" type="presOf" srcId="{C3FE9BA8-4A67-4398-B1CD-946EE9FEC35C}" destId="{DE2716BB-C41E-4D1C-BE48-4A836CA51F77}" srcOrd="0" destOrd="0" presId="urn:microsoft.com/office/officeart/2005/8/layout/venn1"/>
    <dgm:cxn modelId="{58C9B25E-C6D3-4407-957E-79B0E8B1386C}" srcId="{00886B51-7A38-43B2-B139-D8D8C5856E39}" destId="{652A4600-C751-4BFF-9B98-D7B58EEDDAB9}" srcOrd="0" destOrd="0" parTransId="{73959AF4-F163-445C-B072-D171308E3C62}" sibTransId="{3EB3D8CB-C42C-4689-BB7A-597FB88F3D1F}"/>
    <dgm:cxn modelId="{4DA5C050-267C-429D-80C2-5EEF73CC1852}" type="presOf" srcId="{96C6EF7A-6B17-44ED-BCD3-46916C44AF08}" destId="{12D4C852-6221-4E8F-9622-E11E131D9C3E}" srcOrd="1" destOrd="0" presId="urn:microsoft.com/office/officeart/2005/8/layout/venn1"/>
    <dgm:cxn modelId="{0C541066-E950-488C-AB02-0D6B4CA41094}" type="presOf" srcId="{652A4600-C751-4BFF-9B98-D7B58EEDDAB9}" destId="{C0A4AC7B-B1E6-4AF0-9C6F-95121604313F}" srcOrd="1" destOrd="0" presId="urn:microsoft.com/office/officeart/2005/8/layout/venn1"/>
    <dgm:cxn modelId="{CA8C384C-EA4E-43FF-8CD6-E8A6177EAF23}" type="presOf" srcId="{652A4600-C751-4BFF-9B98-D7B58EEDDAB9}" destId="{C31613E0-F16E-4D84-813D-3ECAE6494EB5}" srcOrd="0" destOrd="0" presId="urn:microsoft.com/office/officeart/2005/8/layout/venn1"/>
    <dgm:cxn modelId="{3222FCE2-0340-4B5B-9D01-633DEB0DEE6E}" type="presOf" srcId="{96C6EF7A-6B17-44ED-BCD3-46916C44AF08}" destId="{06C7CAA2-4255-41D1-8FE4-5334BA2EC0EC}" srcOrd="0" destOrd="0" presId="urn:microsoft.com/office/officeart/2005/8/layout/venn1"/>
    <dgm:cxn modelId="{38CF4A20-CE8F-4063-8014-0938FF2559FE}" srcId="{00886B51-7A38-43B2-B139-D8D8C5856E39}" destId="{96C6EF7A-6B17-44ED-BCD3-46916C44AF08}" srcOrd="1" destOrd="0" parTransId="{6C8A905A-9E15-4D4D-B0F6-DFB21F83D101}" sibTransId="{9206C291-9744-440B-B65A-9105AE34D74E}"/>
    <dgm:cxn modelId="{F40A15B3-9F8B-4659-881F-7F17AA970C3E}" type="presOf" srcId="{00886B51-7A38-43B2-B139-D8D8C5856E39}" destId="{305D3513-199E-4901-B222-71D90423678D}" srcOrd="0" destOrd="0" presId="urn:microsoft.com/office/officeart/2005/8/layout/venn1"/>
    <dgm:cxn modelId="{F8FF9FA6-F0F3-4F20-9423-A9250BD35363}" srcId="{00886B51-7A38-43B2-B139-D8D8C5856E39}" destId="{C3FE9BA8-4A67-4398-B1CD-946EE9FEC35C}" srcOrd="2" destOrd="0" parTransId="{34124521-DB01-45D2-9CDD-69A2818344BD}" sibTransId="{B596D884-CFD0-4BD3-AFAB-42B2B9FBFCD3}"/>
    <dgm:cxn modelId="{C7C43FEB-5C37-476C-81F1-0B8F2AEA24A5}" type="presParOf" srcId="{305D3513-199E-4901-B222-71D90423678D}" destId="{C31613E0-F16E-4D84-813D-3ECAE6494EB5}" srcOrd="0" destOrd="0" presId="urn:microsoft.com/office/officeart/2005/8/layout/venn1"/>
    <dgm:cxn modelId="{98FEE7F5-2C01-4FD8-8019-74CE69C33A6E}" type="presParOf" srcId="{305D3513-199E-4901-B222-71D90423678D}" destId="{C0A4AC7B-B1E6-4AF0-9C6F-95121604313F}" srcOrd="1" destOrd="0" presId="urn:microsoft.com/office/officeart/2005/8/layout/venn1"/>
    <dgm:cxn modelId="{6CA95DCA-2712-4676-8ED8-0E626592B343}" type="presParOf" srcId="{305D3513-199E-4901-B222-71D90423678D}" destId="{06C7CAA2-4255-41D1-8FE4-5334BA2EC0EC}" srcOrd="2" destOrd="0" presId="urn:microsoft.com/office/officeart/2005/8/layout/venn1"/>
    <dgm:cxn modelId="{141538E4-6FD2-438A-9923-B260F65B9FD8}" type="presParOf" srcId="{305D3513-199E-4901-B222-71D90423678D}" destId="{12D4C852-6221-4E8F-9622-E11E131D9C3E}" srcOrd="3" destOrd="0" presId="urn:microsoft.com/office/officeart/2005/8/layout/venn1"/>
    <dgm:cxn modelId="{264690B7-F31F-4B35-9D96-1FEC8A9DE3A8}" type="presParOf" srcId="{305D3513-199E-4901-B222-71D90423678D}" destId="{DE2716BB-C41E-4D1C-BE48-4A836CA51F77}" srcOrd="4" destOrd="0" presId="urn:microsoft.com/office/officeart/2005/8/layout/venn1"/>
    <dgm:cxn modelId="{164012BA-BC38-40A1-BE10-38AE5F07C2C5}" type="presParOf" srcId="{305D3513-199E-4901-B222-71D90423678D}" destId="{3B1F82E9-24FB-4248-B5B4-AC713DAE6FC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1613E0-F16E-4D84-813D-3ECAE6494EB5}">
      <dsp:nvSpPr>
        <dsp:cNvPr id="0" name=""/>
        <dsp:cNvSpPr/>
      </dsp:nvSpPr>
      <dsp:spPr>
        <a:xfrm>
          <a:off x="1500188" y="8"/>
          <a:ext cx="2438400" cy="243840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rgbClr val="00A3DB"/>
              </a:solidFill>
            </a:rPr>
            <a:t>PON Metro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rgbClr val="FF0000"/>
              </a:solidFill>
            </a:rPr>
            <a:t>9 </a:t>
          </a:r>
          <a:r>
            <a:rPr lang="it-IT" sz="1800" kern="1200" dirty="0" err="1" smtClean="0">
              <a:solidFill>
                <a:srgbClr val="FF0000"/>
              </a:solidFill>
            </a:rPr>
            <a:t>M€</a:t>
          </a:r>
          <a:endParaRPr lang="it-IT" sz="1800" kern="1200" dirty="0">
            <a:solidFill>
              <a:srgbClr val="FF0000"/>
            </a:solidFill>
          </a:endParaRPr>
        </a:p>
      </dsp:txBody>
      <dsp:txXfrm>
        <a:off x="1825308" y="426728"/>
        <a:ext cx="1788160" cy="1097280"/>
      </dsp:txXfrm>
    </dsp:sp>
    <dsp:sp modelId="{06C7CAA2-4255-41D1-8FE4-5334BA2EC0EC}">
      <dsp:nvSpPr>
        <dsp:cNvPr id="0" name=""/>
        <dsp:cNvSpPr/>
      </dsp:nvSpPr>
      <dsp:spPr>
        <a:xfrm>
          <a:off x="2705132" y="1490699"/>
          <a:ext cx="2438400" cy="2438400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rgbClr val="00A3DB"/>
              </a:solidFill>
            </a:rPr>
            <a:t>Programma straordinario per le periferie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rgbClr val="FF0000"/>
              </a:solidFill>
            </a:rPr>
            <a:t>18 </a:t>
          </a:r>
          <a:r>
            <a:rPr lang="it-IT" sz="1800" kern="1200" dirty="0" err="1" smtClean="0">
              <a:solidFill>
                <a:srgbClr val="FF0000"/>
              </a:solidFill>
            </a:rPr>
            <a:t>M€</a:t>
          </a:r>
          <a:endParaRPr lang="it-IT" sz="1800" kern="1200" dirty="0">
            <a:solidFill>
              <a:srgbClr val="FF0000"/>
            </a:solidFill>
          </a:endParaRPr>
        </a:p>
      </dsp:txBody>
      <dsp:txXfrm>
        <a:off x="3450876" y="2120619"/>
        <a:ext cx="1463040" cy="1341120"/>
      </dsp:txXfrm>
    </dsp:sp>
    <dsp:sp modelId="{DE2716BB-C41E-4D1C-BE48-4A836CA51F77}">
      <dsp:nvSpPr>
        <dsp:cNvPr id="0" name=""/>
        <dsp:cNvSpPr/>
      </dsp:nvSpPr>
      <dsp:spPr>
        <a:xfrm>
          <a:off x="571515" y="1500209"/>
          <a:ext cx="2438400" cy="2438400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rgbClr val="00A3DB"/>
              </a:solidFill>
            </a:rPr>
            <a:t>Patto per Napoli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rgbClr val="FF0000"/>
              </a:solidFill>
            </a:rPr>
            <a:t>30 </a:t>
          </a:r>
          <a:r>
            <a:rPr lang="it-IT" sz="1800" kern="1200" dirty="0" err="1" smtClean="0">
              <a:solidFill>
                <a:srgbClr val="FF0000"/>
              </a:solidFill>
            </a:rPr>
            <a:t>M€</a:t>
          </a:r>
          <a:endParaRPr lang="it-IT" sz="1800" kern="1200" dirty="0">
            <a:solidFill>
              <a:srgbClr val="FF0000"/>
            </a:solidFill>
          </a:endParaRPr>
        </a:p>
      </dsp:txBody>
      <dsp:txXfrm>
        <a:off x="801131" y="2130129"/>
        <a:ext cx="1463040" cy="1341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CF14E7F-BCCC-4C1B-8511-82A02E4E80E8}" type="datetimeFigureOut">
              <a:rPr lang="it-IT" altLang="it-IT"/>
              <a:pPr>
                <a:defRPr/>
              </a:pPr>
              <a:t>05/05/2017</a:t>
            </a:fld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F57CB29-99D7-4591-AC44-7F26A2EC332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xmlns="" val="114609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A0DA61-2E36-4DAE-A672-F0D30E9A12AA}" type="datetimeFigureOut">
              <a:rPr lang="it-IT" altLang="it-IT"/>
              <a:pPr>
                <a:defRPr/>
              </a:pPr>
              <a:t>05/05/2017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425450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18006" y="3876424"/>
            <a:ext cx="8638239" cy="2410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dirty="0" smtClean="0"/>
              <a:t>Fare clic per modificare stili del testo dello schema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BCA7EB0-93E0-48CB-ABC4-C4CBC4993B0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xmlns="" val="4053067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CA7EB0-93E0-48CB-ABC4-C4CBC4993B05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720725" y="7572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 smtClean="0"/>
          </a:p>
        </p:txBody>
      </p:sp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4319588" y="7683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it-IT" altLang="it-IT" sz="1800" smtClean="0"/>
          </a:p>
        </p:txBody>
      </p:sp>
      <p:pic>
        <p:nvPicPr>
          <p:cNvPr id="5" name="Immagin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80509" cy="6912813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444598"/>
          </a:xfrm>
        </p:spPr>
        <p:txBody>
          <a:bodyPr/>
          <a:lstStyle>
            <a:lvl1pPr algn="r">
              <a:defRPr sz="3200" b="1" i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3857625"/>
          </a:xfrm>
        </p:spPr>
        <p:txBody>
          <a:bodyPr/>
          <a:lstStyle>
            <a:lvl1pPr>
              <a:defRPr sz="2200">
                <a:latin typeface="Calibri" charset="0"/>
                <a:ea typeface="Calibri" charset="0"/>
                <a:cs typeface="Calibri" charset="0"/>
              </a:defRPr>
            </a:lvl1pPr>
            <a:lvl2pPr>
              <a:defRPr sz="2000"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1446028" y="652839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63546"/>
            <a:ext cx="9143999" cy="3594454"/>
          </a:xfrm>
          <a:prstGeom prst="rect">
            <a:avLst/>
          </a:prstGeom>
        </p:spPr>
      </p:pic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1412776"/>
            <a:ext cx="82296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 smtClean="0"/>
              <a:t>Click to </a:t>
            </a:r>
            <a:r>
              <a:rPr lang="it-IT" altLang="it-IT" dirty="0" err="1" smtClean="0"/>
              <a:t>edit</a:t>
            </a:r>
            <a:r>
              <a:rPr lang="it-IT" altLang="it-IT" dirty="0" smtClean="0"/>
              <a:t> Master </a:t>
            </a:r>
            <a:r>
              <a:rPr lang="it-IT" altLang="it-IT" dirty="0" err="1" smtClean="0"/>
              <a:t>title</a:t>
            </a:r>
            <a:r>
              <a:rPr lang="it-IT" altLang="it-IT" dirty="0" smtClean="0"/>
              <a:t> style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2075861"/>
            <a:ext cx="8229600" cy="37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 smtClean="0"/>
              <a:t>Click to </a:t>
            </a:r>
            <a:r>
              <a:rPr lang="it-IT" altLang="it-IT" dirty="0" err="1" smtClean="0"/>
              <a:t>edit</a:t>
            </a:r>
            <a:r>
              <a:rPr lang="it-IT" altLang="it-IT" dirty="0" smtClean="0"/>
              <a:t> Master text </a:t>
            </a:r>
            <a:r>
              <a:rPr lang="it-IT" altLang="it-IT" dirty="0" err="1" smtClean="0"/>
              <a:t>styles</a:t>
            </a:r>
            <a:endParaRPr lang="it-IT" altLang="it-IT" dirty="0" smtClean="0"/>
          </a:p>
          <a:p>
            <a:pPr lvl="1"/>
            <a:r>
              <a:rPr lang="it-IT" altLang="it-IT" dirty="0" smtClean="0"/>
              <a:t>Second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2"/>
            <a:r>
              <a:rPr lang="it-IT" altLang="it-IT" dirty="0" smtClean="0"/>
              <a:t>Third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3"/>
            <a:r>
              <a:rPr lang="it-IT" altLang="it-IT" dirty="0" err="1" smtClean="0"/>
              <a:t>Fourth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  <a:p>
            <a:pPr lvl="4"/>
            <a:r>
              <a:rPr lang="it-IT" altLang="it-IT" dirty="0" err="1" smtClean="0"/>
              <a:t>Fifth</a:t>
            </a:r>
            <a:r>
              <a:rPr lang="it-IT" altLang="it-IT" dirty="0" smtClean="0"/>
              <a:t> </a:t>
            </a:r>
            <a:r>
              <a:rPr lang="it-IT" altLang="it-IT" dirty="0" err="1" smtClean="0"/>
              <a:t>level</a:t>
            </a:r>
            <a:endParaRPr lang="it-IT" altLang="it-IT" dirty="0" smtClean="0"/>
          </a:p>
        </p:txBody>
      </p:sp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683568" y="6424358"/>
            <a:ext cx="4680520" cy="19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it-IT" sz="700" i="0" baseline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Attilio </a:t>
            </a:r>
            <a:r>
              <a:rPr lang="it-IT" sz="700" i="0" baseline="0" dirty="0" err="1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Auricchio|</a:t>
            </a:r>
            <a:r>
              <a:rPr lang="it-IT" sz="700" i="0" baseline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it-IT" sz="700" i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Il Piano Operativo in sintesi</a:t>
            </a:r>
            <a:endParaRPr lang="it-IT" sz="700" i="0" dirty="0">
              <a:solidFill>
                <a:srgbClr val="00A3DB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31" name="Rettangolo 10"/>
          <p:cNvSpPr>
            <a:spLocks noChangeArrowheads="1"/>
          </p:cNvSpPr>
          <p:nvPr userDrawn="1"/>
        </p:nvSpPr>
        <p:spPr bwMode="auto">
          <a:xfrm>
            <a:off x="395288" y="6377357"/>
            <a:ext cx="4090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FE4E04-CB5A-4395-925D-EDFB03F1C6BC}" type="slidenum">
              <a:rPr lang="it-IT" altLang="it-IT" sz="1200" b="0" smtClean="0">
                <a:solidFill>
                  <a:srgbClr val="7F7F7F"/>
                </a:solidFill>
                <a:latin typeface="Calibri" charset="0"/>
                <a:ea typeface="Calibri" charset="0"/>
                <a:cs typeface="Calibri" charset="0"/>
              </a:rPr>
              <a:pPr eaLnBrk="1" hangingPunct="1">
                <a:defRPr/>
              </a:pPr>
              <a:t>‹N›</a:t>
            </a:fld>
            <a:endParaRPr lang="it-IT" altLang="it-IT" sz="1200" b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ttangolo 1"/>
          <p:cNvSpPr/>
          <p:nvPr userDrawn="1"/>
        </p:nvSpPr>
        <p:spPr>
          <a:xfrm>
            <a:off x="4176464" y="6419164"/>
            <a:ext cx="45720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it-IT" sz="700" i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Presentazione del PON Metro città di </a:t>
            </a:r>
            <a:r>
              <a:rPr lang="it-IT" sz="700" i="0" dirty="0" err="1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Napoli|</a:t>
            </a:r>
            <a:r>
              <a:rPr lang="it-IT" sz="700" i="0" baseline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 Napoli, </a:t>
            </a:r>
            <a:r>
              <a:rPr lang="it-IT" sz="700" i="0" dirty="0" smtClean="0">
                <a:solidFill>
                  <a:srgbClr val="00A3DB"/>
                </a:solidFill>
                <a:latin typeface="Calibri" charset="0"/>
                <a:ea typeface="Calibri" charset="0"/>
                <a:cs typeface="Calibri" charset="0"/>
              </a:rPr>
              <a:t>11 maggio 2017</a:t>
            </a:r>
            <a:endParaRPr lang="it-IT" sz="700" i="0" dirty="0">
              <a:solidFill>
                <a:srgbClr val="00A3DB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" y="0"/>
            <a:ext cx="9143989" cy="128112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" y="11088"/>
            <a:ext cx="9143982" cy="12811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 kern="1200">
          <a:solidFill>
            <a:srgbClr val="00A3DB"/>
          </a:solidFill>
          <a:latin typeface="Calibri" charset="0"/>
          <a:ea typeface="Calibri" charset="0"/>
          <a:cs typeface="Calibri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20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3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ttangolo 4"/>
          <p:cNvSpPr>
            <a:spLocks noChangeArrowheads="1"/>
          </p:cNvSpPr>
          <p:nvPr/>
        </p:nvSpPr>
        <p:spPr bwMode="auto">
          <a:xfrm>
            <a:off x="899593" y="5384249"/>
            <a:ext cx="66247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altLang="it-IT" sz="1200" dirty="0" err="1" smtClean="0">
                <a:solidFill>
                  <a:srgbClr val="E4E4E4"/>
                </a:solidFill>
                <a:latin typeface="Calibri" charset="0"/>
                <a:ea typeface="Calibri" charset="0"/>
                <a:cs typeface="Calibri" charset="0"/>
              </a:rPr>
              <a:t>Napoli|</a:t>
            </a:r>
            <a:r>
              <a:rPr lang="it-IT" altLang="it-IT" sz="1200" dirty="0" smtClean="0">
                <a:solidFill>
                  <a:srgbClr val="E4E4E4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it-IT" altLang="it-IT" sz="1200" dirty="0" err="1" smtClean="0">
                <a:solidFill>
                  <a:srgbClr val="E4E4E4"/>
                </a:solidFill>
                <a:latin typeface="Calibri" charset="0"/>
                <a:ea typeface="Calibri" charset="0"/>
                <a:cs typeface="Calibri" charset="0"/>
              </a:rPr>
              <a:t>Castel</a:t>
            </a:r>
            <a:r>
              <a:rPr lang="it-IT" altLang="it-IT" sz="1200" dirty="0" smtClean="0">
                <a:solidFill>
                  <a:srgbClr val="E4E4E4"/>
                </a:solidFill>
                <a:latin typeface="Calibri" charset="0"/>
                <a:ea typeface="Calibri" charset="0"/>
                <a:cs typeface="Calibri" charset="0"/>
              </a:rPr>
              <a:t> dell’Ovo, 11 maggio 2017</a:t>
            </a:r>
            <a:endParaRPr lang="it-IT" altLang="it-IT" sz="1200" dirty="0">
              <a:solidFill>
                <a:srgbClr val="E4E4E4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ttangolo 2"/>
          <p:cNvSpPr>
            <a:spLocks noChangeArrowheads="1"/>
          </p:cNvSpPr>
          <p:nvPr/>
        </p:nvSpPr>
        <p:spPr bwMode="auto">
          <a:xfrm>
            <a:off x="142844" y="2320861"/>
            <a:ext cx="9001156" cy="226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36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Napoli città multi-dimensionale</a:t>
            </a:r>
          </a:p>
          <a:p>
            <a:r>
              <a:rPr lang="it-IT" sz="36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Presentazione del PON Metro – Città di Napoli</a:t>
            </a:r>
          </a:p>
          <a:p>
            <a:endParaRPr lang="it-IT" sz="2800" b="1" dirty="0" smtClean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it-IT" sz="1500" dirty="0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Attilio </a:t>
            </a:r>
            <a:r>
              <a:rPr lang="it-IT" sz="1500" dirty="0" err="1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Auricchio</a:t>
            </a:r>
            <a:r>
              <a:rPr lang="it-IT" sz="1500" dirty="0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it-IT" i="1" dirty="0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it-IT" i="1" dirty="0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1300" i="1" dirty="0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Direttore Generale – Responsabile dell’Organismo Intermedio</a:t>
            </a:r>
          </a:p>
          <a:p>
            <a:r>
              <a:rPr lang="it-IT" sz="1300" i="1" dirty="0" smtClean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Comune di Napoli</a:t>
            </a:r>
            <a:endParaRPr lang="it-IT" sz="1300" i="1" dirty="0">
              <a:solidFill>
                <a:srgbClr val="FFCC66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Segnaposto contenuto 14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5072098" cy="24079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7586"/>
                <a:gridCol w="1714512"/>
              </a:tblGrid>
              <a:tr h="3261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Numero di progetti per Asse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chemeClr val="bg1"/>
                          </a:solidFill>
                        </a:rPr>
                        <a:t>Valore per Asse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261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12</a:t>
                      </a: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Agenda Digitale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€ 13.355.518,60</a:t>
                      </a:r>
                      <a:endParaRPr lang="it-IT" sz="1600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261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 </a:t>
                      </a:r>
                      <a:r>
                        <a:rPr lang="it-IT" sz="1600" b="1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</a:t>
                      </a: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Mobilità sostenibile ed energia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€ 32.381.110,00</a:t>
                      </a:r>
                    </a:p>
                  </a:txBody>
                  <a:tcPr/>
                </a:tc>
              </a:tr>
              <a:tr h="3261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11</a:t>
                      </a: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Inclusione sociale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€ 21.168.337,50</a:t>
                      </a:r>
                      <a:endParaRPr lang="it-IT" sz="1600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3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 7</a:t>
                      </a: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Infrastrutture Inclusione Sociale</a:t>
                      </a:r>
                      <a:endParaRPr lang="it-IT" sz="1600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€ 18.075.034,07</a:t>
                      </a:r>
                      <a:endParaRPr lang="it-IT" sz="1600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36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 </a:t>
                      </a:r>
                      <a:r>
                        <a:rPr lang="it-IT" sz="160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Assistenza tecnica e</a:t>
                      </a:r>
                      <a:r>
                        <a:rPr lang="it-IT" sz="1600" baseline="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comunicazione</a:t>
                      </a:r>
                      <a:endParaRPr lang="it-IT" sz="1600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€   1.250.000,00</a:t>
                      </a:r>
                      <a:endParaRPr lang="it-IT" sz="1600" dirty="0">
                        <a:solidFill>
                          <a:srgbClr val="00A3DB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854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Calibri" pitchFamily="34" charset="0"/>
                        </a:rPr>
                        <a:t>36</a:t>
                      </a:r>
                      <a:r>
                        <a:rPr lang="it-IT" sz="2000" dirty="0" smtClean="0">
                          <a:solidFill>
                            <a:srgbClr val="00A3DB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it-IT" sz="2000" dirty="0" smtClean="0">
                          <a:solidFill>
                            <a:srgbClr val="00A3DB"/>
                          </a:solidFill>
                          <a:latin typeface="Calibri" pitchFamily="34" charset="0"/>
                          <a:cs typeface="Calibri" pitchFamily="34" charset="0"/>
                        </a:rPr>
                        <a:t>progetti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€ 86.230.000,17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Grafico 22"/>
          <p:cNvGraphicFramePr/>
          <p:nvPr/>
        </p:nvGraphicFramePr>
        <p:xfrm>
          <a:off x="4714876" y="3286124"/>
          <a:ext cx="4286248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Diagramma 19"/>
          <p:cNvGraphicFramePr/>
          <p:nvPr/>
        </p:nvGraphicFramePr>
        <p:xfrm>
          <a:off x="1285852" y="2222520"/>
          <a:ext cx="51435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itolo 20"/>
          <p:cNvSpPr>
            <a:spLocks noGrp="1"/>
          </p:cNvSpPr>
          <p:nvPr>
            <p:ph type="title"/>
          </p:nvPr>
        </p:nvSpPr>
        <p:spPr>
          <a:xfrm>
            <a:off x="0" y="1412776"/>
            <a:ext cx="9001156" cy="444598"/>
          </a:xfrm>
        </p:spPr>
        <p:txBody>
          <a:bodyPr/>
          <a:lstStyle/>
          <a:p>
            <a:r>
              <a:rPr lang="it-IT" sz="1800" noProof="1" smtClean="0">
                <a:solidFill>
                  <a:srgbClr val="FF0000"/>
                </a:solidFill>
              </a:rPr>
              <a:t>Pon</a:t>
            </a:r>
            <a:r>
              <a:rPr lang="it-IT" sz="1800" dirty="0" smtClean="0">
                <a:solidFill>
                  <a:srgbClr val="FF0000"/>
                </a:solidFill>
              </a:rPr>
              <a:t> </a:t>
            </a:r>
            <a:r>
              <a:rPr lang="it-IT" sz="1800" dirty="0" smtClean="0">
                <a:solidFill>
                  <a:srgbClr val="FF0000"/>
                </a:solidFill>
              </a:rPr>
              <a:t>Metro</a:t>
            </a:r>
            <a:r>
              <a:rPr lang="it-IT" sz="1800" dirty="0" smtClean="0"/>
              <a:t>: un esempio di </a:t>
            </a:r>
            <a:r>
              <a:rPr lang="it-IT" sz="1800" dirty="0" smtClean="0">
                <a:solidFill>
                  <a:srgbClr val="FF0000"/>
                </a:solidFill>
              </a:rPr>
              <a:t>co</a:t>
            </a:r>
            <a:r>
              <a:rPr lang="it-IT" sz="1800" dirty="0" smtClean="0"/>
              <a:t>-finanziamento per la rigenerazione urbana – </a:t>
            </a:r>
            <a:r>
              <a:rPr lang="it-IT" sz="1800" dirty="0" smtClean="0">
                <a:solidFill>
                  <a:srgbClr val="FF0000"/>
                </a:solidFill>
              </a:rPr>
              <a:t>Vele di Scampia</a:t>
            </a: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25" name="Callout 2 24"/>
          <p:cNvSpPr/>
          <p:nvPr/>
        </p:nvSpPr>
        <p:spPr>
          <a:xfrm>
            <a:off x="5857884" y="2428868"/>
            <a:ext cx="2428892" cy="500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072"/>
              <a:gd name="adj6" fmla="val -29804"/>
            </a:avLst>
          </a:prstGeom>
          <a:solidFill>
            <a:schemeClr val="bg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2</a:t>
            </a:r>
            <a:r>
              <a:rPr lang="it-IT" dirty="0" smtClean="0">
                <a:solidFill>
                  <a:srgbClr val="00A3DB"/>
                </a:solidFill>
              </a:rPr>
              <a:t> – Completa la riqualificazione della Vela B</a:t>
            </a:r>
            <a:endParaRPr lang="it-IT" dirty="0">
              <a:solidFill>
                <a:srgbClr val="00A3DB"/>
              </a:solidFill>
            </a:endParaRPr>
          </a:p>
        </p:txBody>
      </p:sp>
      <p:sp>
        <p:nvSpPr>
          <p:cNvPr id="26" name="Callout 2 25"/>
          <p:cNvSpPr/>
          <p:nvPr/>
        </p:nvSpPr>
        <p:spPr>
          <a:xfrm>
            <a:off x="7215206" y="4071942"/>
            <a:ext cx="1643074" cy="714380"/>
          </a:xfrm>
          <a:prstGeom prst="borderCallout2">
            <a:avLst>
              <a:gd name="adj1" fmla="val 82083"/>
              <a:gd name="adj2" fmla="val -1896"/>
              <a:gd name="adj3" fmla="val 142083"/>
              <a:gd name="adj4" fmla="val -12529"/>
              <a:gd name="adj5" fmla="val 84500"/>
              <a:gd name="adj6" fmla="val -47606"/>
            </a:avLst>
          </a:prstGeom>
          <a:solidFill>
            <a:schemeClr val="bg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1</a:t>
            </a:r>
            <a:r>
              <a:rPr lang="it-IT" dirty="0" smtClean="0">
                <a:solidFill>
                  <a:srgbClr val="00A3DB"/>
                </a:solidFill>
              </a:rPr>
              <a:t> - Demolisce tre Vele e riqualifica la quarta (B)</a:t>
            </a:r>
            <a:endParaRPr lang="it-IT" dirty="0">
              <a:solidFill>
                <a:srgbClr val="00A3DB"/>
              </a:solidFill>
            </a:endParaRPr>
          </a:p>
        </p:txBody>
      </p:sp>
      <p:sp>
        <p:nvSpPr>
          <p:cNvPr id="27" name="Callout 2 26"/>
          <p:cNvSpPr/>
          <p:nvPr/>
        </p:nvSpPr>
        <p:spPr>
          <a:xfrm>
            <a:off x="142844" y="3000372"/>
            <a:ext cx="2357454" cy="428628"/>
          </a:xfrm>
          <a:prstGeom prst="borderCallout2">
            <a:avLst>
              <a:gd name="adj1" fmla="val 328748"/>
              <a:gd name="adj2" fmla="val 70398"/>
              <a:gd name="adj3" fmla="val 330081"/>
              <a:gd name="adj4" fmla="val 56000"/>
              <a:gd name="adj5" fmla="val 115833"/>
              <a:gd name="adj6" fmla="val 45332"/>
            </a:avLst>
          </a:prstGeom>
          <a:solidFill>
            <a:schemeClr val="bg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3</a:t>
            </a:r>
            <a:r>
              <a:rPr lang="it-IT" dirty="0" smtClean="0">
                <a:solidFill>
                  <a:srgbClr val="00A3DB"/>
                </a:solidFill>
              </a:rPr>
              <a:t> - Ricostruisce e riqualifica le aree circostanti </a:t>
            </a:r>
            <a:endParaRPr lang="it-IT" dirty="0">
              <a:solidFill>
                <a:srgbClr val="00A3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olo 20"/>
          <p:cNvSpPr>
            <a:spLocks noGrp="1"/>
          </p:cNvSpPr>
          <p:nvPr>
            <p:ph type="title"/>
          </p:nvPr>
        </p:nvSpPr>
        <p:spPr>
          <a:xfrm>
            <a:off x="0" y="1412776"/>
            <a:ext cx="9001156" cy="444598"/>
          </a:xfrm>
        </p:spPr>
        <p:txBody>
          <a:bodyPr/>
          <a:lstStyle/>
          <a:p>
            <a:r>
              <a:rPr lang="it-IT" sz="2600" dirty="0" smtClean="0"/>
              <a:t>L’Organismo Intermedio</a:t>
            </a:r>
            <a:endParaRPr lang="it-IT" sz="2600" dirty="0"/>
          </a:p>
        </p:txBody>
      </p:sp>
      <p:sp>
        <p:nvSpPr>
          <p:cNvPr id="8" name="Rettangolo 7"/>
          <p:cNvSpPr/>
          <p:nvPr/>
        </p:nvSpPr>
        <p:spPr>
          <a:xfrm>
            <a:off x="571472" y="2617769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u="sng" dirty="0" smtClean="0">
                <a:solidFill>
                  <a:srgbClr val="FF0000"/>
                </a:solidFill>
              </a:rPr>
              <a:t>art. 123 paragrafo 6 del Regolamento UE 1303/2013 </a:t>
            </a:r>
            <a:r>
              <a:rPr lang="it-IT" dirty="0" smtClean="0">
                <a:solidFill>
                  <a:srgbClr val="00A3DB"/>
                </a:solidFill>
              </a:rPr>
              <a:t>: “</a:t>
            </a:r>
            <a:r>
              <a:rPr lang="it-IT" i="1" dirty="0" smtClean="0">
                <a:solidFill>
                  <a:srgbClr val="00A3DB"/>
                </a:solidFill>
              </a:rPr>
              <a:t>Lo Stato membro può designare uno o più </a:t>
            </a:r>
            <a:r>
              <a:rPr lang="it-IT" i="1" dirty="0" smtClean="0">
                <a:solidFill>
                  <a:srgbClr val="FF0000"/>
                </a:solidFill>
              </a:rPr>
              <a:t>organismi intermedi</a:t>
            </a:r>
            <a:r>
              <a:rPr lang="it-IT" i="1" dirty="0" smtClean="0">
                <a:solidFill>
                  <a:srgbClr val="00A3DB"/>
                </a:solidFill>
              </a:rPr>
              <a:t> per lo svolgimento di determinati compiti dell'autorità di gestione o di certificazione sotto la responsabilità di detta autorità. I relativi accordi tra l'autorità di gestione o di certificazione e gli organismi intermedi sono registrati formalmente per iscritto</a:t>
            </a:r>
            <a:r>
              <a:rPr lang="it-IT" dirty="0" smtClean="0">
                <a:solidFill>
                  <a:srgbClr val="00A3DB"/>
                </a:solidFill>
              </a:rPr>
              <a:t>”</a:t>
            </a:r>
            <a:endParaRPr lang="it-IT" dirty="0">
              <a:solidFill>
                <a:srgbClr val="00A3DB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571472" y="4116837"/>
            <a:ext cx="778674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>
                <a:solidFill>
                  <a:srgbClr val="00A3DB"/>
                </a:solidFill>
              </a:rPr>
              <a:t>L’Autorità di Gestione del PON Metro e il Comune di Napoli hanno firmato la Convenzione con la quale si delegano a quest’ultimo alcune funzioni , tra le quali si evidenziano le seguenti:</a:t>
            </a:r>
          </a:p>
          <a:p>
            <a:pPr algn="just"/>
            <a:endParaRPr lang="it-IT" dirty="0" smtClean="0">
              <a:solidFill>
                <a:srgbClr val="00A3DB"/>
              </a:solidFill>
            </a:endParaRPr>
          </a:p>
          <a:p>
            <a:pPr marL="800100" lvl="1" indent="-342900" algn="just">
              <a:buFont typeface="+mj-lt"/>
              <a:buAutoNum type="alphaLcParenR"/>
            </a:pPr>
            <a:r>
              <a:rPr lang="it-IT" dirty="0" smtClean="0">
                <a:solidFill>
                  <a:srgbClr val="FF0000"/>
                </a:solidFill>
              </a:rPr>
              <a:t>Selezione dei progetti da finanziare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it-IT" dirty="0" smtClean="0">
                <a:solidFill>
                  <a:srgbClr val="FF0000"/>
                </a:solidFill>
              </a:rPr>
              <a:t>Gestione degli interventi di sviluppo urbano sostenibile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8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2"/>
          <p:cNvSpPr>
            <a:spLocks noChangeArrowheads="1"/>
          </p:cNvSpPr>
          <p:nvPr/>
        </p:nvSpPr>
        <p:spPr bwMode="auto">
          <a:xfrm>
            <a:off x="1187624" y="2752909"/>
            <a:ext cx="72659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35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Grazie per l’attenzione!</a:t>
            </a:r>
          </a:p>
          <a:p>
            <a:endParaRPr lang="it-IT" sz="3500" b="1" dirty="0" smtClean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7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chema_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chema_slid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schema_slides</Template>
  <TotalTime>6197</TotalTime>
  <Words>265</Words>
  <Application>Microsoft Office PowerPoint</Application>
  <PresentationFormat>Presentazione su schermo 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1_schema_slides</vt:lpstr>
      <vt:lpstr>Diapositiva 1</vt:lpstr>
      <vt:lpstr>Diapositiva 2</vt:lpstr>
      <vt:lpstr>Pon Metro: un esempio di co-finanziamento per la rigenerazione urbana – Vele di Scampia</vt:lpstr>
      <vt:lpstr>L’Organismo Intermedio</vt:lpstr>
      <vt:lpstr>Diapositiva 5</vt:lpstr>
    </vt:vector>
  </TitlesOfParts>
  <Manager/>
  <Company>Agenzia per la Coesione Territoriale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INFORMAZIONE E PUBBLICITA’</dc:title>
  <dc:subject/>
  <dc:creator>Raffaele Paciello</dc:creator>
  <cp:keywords/>
  <dc:description/>
  <cp:lastModifiedBy>BARTOLO</cp:lastModifiedBy>
  <cp:revision>696</cp:revision>
  <cp:lastPrinted>2016-10-23T10:05:55Z</cp:lastPrinted>
  <dcterms:created xsi:type="dcterms:W3CDTF">2010-07-07T07:39:51Z</dcterms:created>
  <dcterms:modified xsi:type="dcterms:W3CDTF">2017-05-05T09:26:29Z</dcterms:modified>
  <cp:category/>
</cp:coreProperties>
</file>