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9144000" cy="6858000"/>
  <p:embeddedFontLst>
    <p:embeddedFont>
      <p:font typeface="TMETWV+Wingdings-Regular" panose="05000000000000000000" charset="2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BAVLGK+Arial-BoldMT" panose="020B0604020202020204" charset="0"/>
      <p:regular r:id="rId19"/>
    </p:embeddedFont>
    <p:embeddedFont>
      <p:font typeface="HVRDLT+Arial-ItalicMT" panose="020B0604020202020204" charset="0"/>
      <p:regular r:id="rId20"/>
    </p:embeddedFont>
    <p:embeddedFont>
      <p:font typeface="BGRNLM+Arial-ItalicMT" panose="020B0604020202020204" charset="0"/>
      <p:regular r:id="rId21"/>
    </p:embeddedFont>
    <p:embeddedFont>
      <p:font typeface="KRSFDC+Arial-BoldItalicMT"/>
      <p:regular r:id="rId22"/>
    </p:embeddedFont>
    <p:embeddedFont>
      <p:font typeface="GCABHO+ArialMT" panose="020B0604020202020204" charset="0"/>
      <p:regular r:id="rId23"/>
    </p:embeddedFont>
    <p:embeddedFont>
      <p:font typeface="FWAHKM+ArialMT" panose="020B0604020202020204" charset="0"/>
      <p:regular r:id="rId24"/>
    </p:embeddedFont>
    <p:embeddedFont>
      <p:font typeface="KIQENJ+Arial-BoldItalicMT"/>
      <p:regular r:id="rId25"/>
    </p:embeddedFont>
    <p:embeddedFont>
      <p:font typeface="SWPGGG+MS-PGothic" panose="020B0604020202020204" charset="-128"/>
      <p:regular r:id="rId26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41245" y="2334958"/>
            <a:ext cx="6901593" cy="10641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579"/>
              </a:lnSpc>
              <a:spcBef>
                <a:spcPts val="0"/>
              </a:spcBef>
              <a:spcAft>
                <a:spcPts val="0"/>
              </a:spcAft>
            </a:pPr>
            <a:r>
              <a:rPr sz="3200" b="1" dirty="0">
                <a:solidFill>
                  <a:srgbClr val="1E4649"/>
                </a:solidFill>
                <a:latin typeface="BAVLGK+Arial-BoldMT"/>
                <a:cs typeface="BAVLGK+Arial-BoldMT"/>
              </a:rPr>
              <a:t>Napoli città multi-dimensionale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482595" y="4361773"/>
            <a:ext cx="3096937" cy="6361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1E4649"/>
                </a:solidFill>
                <a:latin typeface="BAVLGK+Arial-BoldMT"/>
                <a:cs typeface="BAVLGK+Arial-BoldMT"/>
              </a:rPr>
              <a:t>Francesco Monaco</a:t>
            </a:r>
          </a:p>
          <a:p>
            <a:pPr marL="0" marR="0">
              <a:lnSpc>
                <a:spcPts val="1152"/>
              </a:lnSpc>
              <a:spcBef>
                <a:spcPts val="0"/>
              </a:spcBef>
              <a:spcAft>
                <a:spcPts val="0"/>
              </a:spcAft>
            </a:pPr>
            <a:r>
              <a:rPr sz="900" i="1" dirty="0">
                <a:solidFill>
                  <a:srgbClr val="1E4649"/>
                </a:solidFill>
                <a:latin typeface="BGRNLM+Arial-ItalicMT"/>
                <a:cs typeface="BGRNLM+Arial-ItalicMT"/>
              </a:rPr>
              <a:t>Area politiche di coesione territoriale </a:t>
            </a:r>
            <a:r>
              <a:rPr sz="900" i="1" dirty="0">
                <a:solidFill>
                  <a:srgbClr val="1E4649"/>
                </a:solidFill>
                <a:latin typeface="HVRDLT+Arial-ItalicMT"/>
                <a:cs typeface="HVRDLT+Arial-ItalicMT"/>
              </a:rPr>
              <a:t>– </a:t>
            </a:r>
            <a:r>
              <a:rPr sz="900" i="1" dirty="0">
                <a:solidFill>
                  <a:srgbClr val="1E4649"/>
                </a:solidFill>
                <a:latin typeface="BGRNLM+Arial-ItalicMT"/>
                <a:cs typeface="BGRNLM+Arial-ItalicMT"/>
              </a:rPr>
              <a:t> ANCI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i="1" dirty="0">
                <a:solidFill>
                  <a:srgbClr val="1E4649"/>
                </a:solidFill>
                <a:latin typeface="BGRNLM+Arial-ItalicMT"/>
                <a:cs typeface="BGRNLM+Arial-ItalicMT"/>
              </a:rPr>
              <a:t>Dipartimento fondi UE e investimenti territoriali - IFEL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527045" y="5604837"/>
            <a:ext cx="1698518" cy="3661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3"/>
              </a:lnSpc>
              <a:spcBef>
                <a:spcPts val="0"/>
              </a:spcBef>
              <a:spcAft>
                <a:spcPts val="0"/>
              </a:spcAft>
            </a:pPr>
            <a:r>
              <a:rPr sz="1100" i="1" dirty="0">
                <a:solidFill>
                  <a:srgbClr val="1E4649"/>
                </a:solidFill>
                <a:latin typeface="BGRNLM+Arial-ItalicMT"/>
                <a:cs typeface="BGRNLM+Arial-ItalicMT"/>
              </a:rPr>
              <a:t>Napoli, 11 maggio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77240" y="217848"/>
            <a:ext cx="7672235" cy="797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I Patti per lo sviluppo delle città metropolitane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77240" y="1184020"/>
            <a:ext cx="329125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64056" y="1184020"/>
            <a:ext cx="8449261" cy="6792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7  Patti  per lo  sviluppo  delle  città  metropolitane  del Mezzogiorno  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(Catania,  Messina,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Palermo, Napoli, Bari, Reggio Calabria e Cagliari), del valore di </a:t>
            </a: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1,835 miliardi di euro FSC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77240" y="1824100"/>
            <a:ext cx="329125" cy="8928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3361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64056" y="1824100"/>
            <a:ext cx="6481359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4 Patti 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di 110 milioni ciascuno per </a:t>
            </a: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Genova, Firenze, Milano e Venezia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64056" y="2251074"/>
            <a:ext cx="8450808" cy="6792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Tot. assegnazioni FSC per le città metropolitane = 2,3 miliardi di euro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, su un totale di  </a:t>
            </a: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6,6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miliardi di euro di costo totale dei progetti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36294" y="6419246"/>
            <a:ext cx="8763926" cy="299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05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GCABHO+ArialMT"/>
                <a:cs typeface="GCABHO+ArialMT"/>
              </a:rPr>
              <a:t>Fonte: elaborazione IFEL-Dipartimento Studi Economia Territoriale su dati CIPE, seduta 10 agosto 2016 e Patti per le città del Centro e del Nord, 2016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805926" y="6591106"/>
            <a:ext cx="398701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6391" y="735565"/>
            <a:ext cx="4087459" cy="9301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Programma di lavoro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6391" y="1587138"/>
            <a:ext cx="485693" cy="530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74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1E4649"/>
                </a:solidFill>
                <a:latin typeface="TMETWV+Wingdings-Regular"/>
                <a:cs typeface="TMETWV+Wingdings-Regular"/>
              </a:rPr>
              <a:t>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339596" y="1585850"/>
            <a:ext cx="7441658" cy="531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5"/>
              </a:lnSpc>
              <a:spcBef>
                <a:spcPts val="0"/>
              </a:spcBef>
              <a:spcAft>
                <a:spcPts val="0"/>
              </a:spcAft>
            </a:pPr>
            <a:r>
              <a:rPr sz="1600" b="1" i="1" dirty="0">
                <a:solidFill>
                  <a:srgbClr val="1E4649"/>
                </a:solidFill>
                <a:latin typeface="KIQENJ+Arial-BoldItalicMT"/>
                <a:cs typeface="KIQENJ+Arial-BoldItalicMT"/>
              </a:rPr>
              <a:t>Coordinamento città metropolitane (tecnico e politico-istituzionale)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453896" y="1870317"/>
            <a:ext cx="408353" cy="9766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  <a:p>
            <a:pPr marL="0" marR="0">
              <a:lnSpc>
                <a:spcPts val="2015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  <a:p>
            <a:pPr marL="0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740407" y="1869185"/>
            <a:ext cx="5519680" cy="721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16 maggio incontro tecnico con Agenzia coesione Territoriale</a:t>
            </a:r>
          </a:p>
          <a:p>
            <a:pPr marL="0" marR="0">
              <a:lnSpc>
                <a:spcPts val="2015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Segretariato tecnico (UIA)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740407" y="2381249"/>
            <a:ext cx="3909565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Conferenza di Messina (29 maggio a 2017)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96391" y="2977681"/>
            <a:ext cx="485421" cy="529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1E4649"/>
                </a:solidFill>
                <a:latin typeface="TMETWV+Wingdings-Regular"/>
                <a:cs typeface="TMETWV+Wingdings-Regular"/>
              </a:rPr>
              <a:t>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39596" y="2976395"/>
            <a:ext cx="4738099" cy="5312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i="1" dirty="0">
                <a:solidFill>
                  <a:srgbClr val="1E4649"/>
                </a:solidFill>
                <a:latin typeface="KIQENJ+Arial-BoldItalicMT"/>
                <a:cs typeface="KIQENJ+Arial-BoldItalicMT"/>
              </a:rPr>
              <a:t>Orientamento strategico degli investimenti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453896" y="3259931"/>
            <a:ext cx="408595" cy="977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0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  <a:p>
            <a:pPr marL="0" marR="0">
              <a:lnSpc>
                <a:spcPts val="201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  <a:p>
            <a:pPr marL="0" marR="0">
              <a:lnSpc>
                <a:spcPts val="2015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740407" y="3258797"/>
            <a:ext cx="2993189" cy="4662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71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Adozione documento PON Metro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740407" y="3515359"/>
            <a:ext cx="3316144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Supporto Piani Strategici (PON Gov)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740407" y="3771391"/>
            <a:ext cx="6164849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Rafforzamento capacità amministrativa (AT PON Metro + PON Gov)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96391" y="4367824"/>
            <a:ext cx="485421" cy="18468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1E4649"/>
                </a:solidFill>
                <a:latin typeface="TMETWV+Wingdings-Regular"/>
                <a:cs typeface="TMETWV+Wingdings-Regular"/>
              </a:rPr>
              <a:t></a:t>
            </a:r>
          </a:p>
          <a:p>
            <a:pPr marL="0" marR="0">
              <a:lnSpc>
                <a:spcPts val="10370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1E4649"/>
                </a:solidFill>
                <a:latin typeface="TMETWV+Wingdings-Regular"/>
                <a:cs typeface="TMETWV+Wingdings-Regular"/>
              </a:rPr>
              <a:t>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339596" y="4366537"/>
            <a:ext cx="2582947" cy="531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i="1" dirty="0">
                <a:solidFill>
                  <a:srgbClr val="1E4649"/>
                </a:solidFill>
                <a:latin typeface="KIQENJ+Arial-BoldItalicMT"/>
                <a:cs typeface="KIQENJ+Arial-BoldItalicMT"/>
              </a:rPr>
              <a:t>Integrazione di policies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453896" y="4650347"/>
            <a:ext cx="408353" cy="9770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  <a:p>
            <a:pPr marL="0" marR="0">
              <a:lnSpc>
                <a:spcPts val="201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  <a:p>
            <a:pPr marL="0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740407" y="4649215"/>
            <a:ext cx="5569610" cy="9783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Azioni multilaterali (PON Metro Complementare)</a:t>
            </a:r>
          </a:p>
          <a:p>
            <a:pPr marL="0" marR="0">
              <a:lnSpc>
                <a:spcPts val="2019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Raccordo Metro- PON &amp; POR (anche attraverso AT regionali)</a:t>
            </a:r>
          </a:p>
          <a:p>
            <a:pPr marL="0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Verifiche Patti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339596" y="5683603"/>
            <a:ext cx="5751566" cy="531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i="1" dirty="0">
                <a:solidFill>
                  <a:srgbClr val="1E4649"/>
                </a:solidFill>
                <a:latin typeface="KRSFDC+Arial-BoldItalicMT"/>
                <a:cs typeface="KRSFDC+Arial-BoldItalicMT"/>
              </a:rPr>
              <a:t>Attenzione all’attuazione e </a:t>
            </a:r>
            <a:r>
              <a:rPr sz="1600" b="1" i="1" dirty="0">
                <a:solidFill>
                  <a:srgbClr val="1E4649"/>
                </a:solidFill>
                <a:latin typeface="KIQENJ+Arial-BoldItalicMT"/>
                <a:cs typeface="KIQENJ+Arial-BoldItalicMT"/>
              </a:rPr>
              <a:t>scambio buone pratiche 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453896" y="5967413"/>
            <a:ext cx="408595" cy="7206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  <a:p>
            <a:pPr marL="0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TMETWV+Wingdings-Regular"/>
                <a:cs typeface="TMETWV+Wingdings-Regular"/>
              </a:rPr>
              <a:t>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740407" y="5966281"/>
            <a:ext cx="4263247" cy="722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AT PON Metro, monitoraggio, valutazione, ecc.</a:t>
            </a:r>
          </a:p>
          <a:p>
            <a:pPr marL="0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Programma ex Agire POR (PON Gov)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416797" y="6356105"/>
            <a:ext cx="388033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50361" y="2975591"/>
            <a:ext cx="4205589" cy="9301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i="1" dirty="0">
                <a:solidFill>
                  <a:srgbClr val="000000"/>
                </a:solidFill>
                <a:latin typeface="HVRDLT+Arial-ItalicMT"/>
                <a:cs typeface="HVRDLT+Arial-ItalicMT"/>
              </a:rPr>
              <a:t>Grazie per l’attenzione!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412226" y="6356105"/>
            <a:ext cx="398701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343" y="714037"/>
            <a:ext cx="8348307" cy="797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La caduta degli investimenti fissi lordi (2008-2016)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23544" y="1318132"/>
            <a:ext cx="8604892" cy="15327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Tra  il  2008  e  il  2016  la  componente  investimenti  è  quella  che  ha   maggiormente  influito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negativamente sulla dinamica del PIL.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Questi, infatti,  si  sono ridotti  di </a:t>
            </a: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71  miliardi di  euro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: circa  </a:t>
            </a: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58  miliardi 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sono  riconducibili agli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investimenti </a:t>
            </a: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privati 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e oltre </a:t>
            </a: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13 miliardi 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di euro a quelli </a:t>
            </a: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pubblici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.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Esportazioni nette e  consumi privati </a:t>
            </a: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hanno arginato  e compensato gli effetti  del crollo degli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GCABHO+ArialMT"/>
                <a:cs typeface="GCABHO+ArialMT"/>
              </a:rPr>
              <a:t>investimenti sul livello del PIL.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23544" y="2878032"/>
            <a:ext cx="3955060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Variazione del PIL in Italia, confronto 2008/2016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454897" y="6356105"/>
            <a:ext cx="313357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2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94867" y="6530563"/>
            <a:ext cx="4613860" cy="2664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8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GCABHO+ArialMT"/>
                <a:cs typeface="GCABHO+ArialMT"/>
              </a:rPr>
              <a:t>Fonte: elaborazione IFEL-Dipartimento Studi Economia Territoriale su  dati Istat, anni vari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343" y="714037"/>
            <a:ext cx="8541174" cy="797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Investimenti fissi lordi dei comuni: caduta e ripresa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28953" y="1258135"/>
            <a:ext cx="7774416" cy="5459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3"/>
              </a:lnSpc>
              <a:spcBef>
                <a:spcPts val="0"/>
              </a:spcBef>
              <a:spcAft>
                <a:spcPts val="0"/>
              </a:spcAft>
            </a:pPr>
            <a:r>
              <a:rPr sz="11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Andamento degli investimenti fissi lordi, 2010-2016</a:t>
            </a:r>
          </a:p>
          <a:p>
            <a:pPr marL="0" marR="0">
              <a:lnSpc>
                <a:spcPts val="132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Dal  2010   al  2014  il   Patto  di   Stabilità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42441" y="1414738"/>
            <a:ext cx="281954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28953" y="1597872"/>
            <a:ext cx="3227585" cy="5817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contribuisce   a  una   </a:t>
            </a: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forte   contrazione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degli investimenti (-23%).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42441" y="2146512"/>
            <a:ext cx="281954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228953" y="2146512"/>
            <a:ext cx="3228199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Nel   2015   prende   avvio   una   positiva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228953" y="2329392"/>
            <a:ext cx="991080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inversione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228976" y="2329392"/>
            <a:ext cx="363905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di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600832" y="2329392"/>
            <a:ext cx="889429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tendenza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498850" y="2329392"/>
            <a:ext cx="766241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(+14%),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228953" y="2512272"/>
            <a:ext cx="3228374" cy="5817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piuttosto  debole  per  il Centro-Nord,  ma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robusta nel Mezzogiorno.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42441" y="3060636"/>
            <a:ext cx="282061" cy="399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3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228953" y="3060636"/>
            <a:ext cx="3229507" cy="9480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3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Dai    dati    attualmente    disponibili    del</a:t>
            </a:r>
          </a:p>
          <a:p>
            <a:pPr marL="0" marR="0">
              <a:lnSpc>
                <a:spcPts val="144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monitoraggio   Saldo  2016   emerge  una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tendenza   di   </a:t>
            </a: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ulteriore   aumento   </a:t>
            </a: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degli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impegni (+7%) sul 2015.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550028" y="3763591"/>
            <a:ext cx="4440078" cy="5338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3"/>
              </a:lnSpc>
              <a:spcBef>
                <a:spcPts val="0"/>
              </a:spcBef>
              <a:spcAft>
                <a:spcPts val="0"/>
              </a:spcAft>
            </a:pPr>
            <a:r>
              <a:rPr sz="11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Surplus investimenti fissi lordi, 2017-2019 con base indice</a:t>
            </a:r>
          </a:p>
          <a:p>
            <a:pPr marL="0" marR="0">
              <a:lnSpc>
                <a:spcPts val="1319"/>
              </a:lnSpc>
              <a:spcBef>
                <a:spcPts val="0"/>
              </a:spcBef>
              <a:spcAft>
                <a:spcPts val="0"/>
              </a:spcAft>
            </a:pPr>
            <a:r>
              <a:rPr sz="11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2016=100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500505" y="4158446"/>
            <a:ext cx="279350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-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593469" y="4158446"/>
            <a:ext cx="1781168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- - - - - - - - - - - - - - - - -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942441" y="4707467"/>
            <a:ext cx="281954" cy="13132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719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228953" y="4707467"/>
            <a:ext cx="3229575" cy="5817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Secondo  le  stime  IFEL  il  surplus  degli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investimenti  comunali  nel triennio  2017-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228953" y="5073227"/>
            <a:ext cx="577545" cy="5817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2019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euro.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668145" y="5073227"/>
            <a:ext cx="2724358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potrebbe  attestarsi   sui  9   mld  di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228953" y="5621842"/>
            <a:ext cx="3229575" cy="9478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È   il  nord   del   Paese  ad   esprimere   il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maggiore potenziale di tale surplus (56%)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grazie   agli    avanzi   applicabili    e   alle</a:t>
            </a:r>
          </a:p>
          <a:p>
            <a:pPr marL="0" marR="0">
              <a:lnSpc>
                <a:spcPts val="1442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disponibilità di cassa.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8916923" y="6609727"/>
            <a:ext cx="313527" cy="399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3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3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942441" y="6657665"/>
            <a:ext cx="6126933" cy="2664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8"/>
              </a:lnSpc>
              <a:spcBef>
                <a:spcPts val="0"/>
              </a:spcBef>
              <a:spcAft>
                <a:spcPts val="0"/>
              </a:spcAft>
            </a:pPr>
            <a:r>
              <a:rPr sz="800" dirty="0">
                <a:solidFill>
                  <a:srgbClr val="000000"/>
                </a:solidFill>
                <a:latin typeface="GCABHO+ArialMT"/>
                <a:cs typeface="GCABHO+ArialMT"/>
              </a:rPr>
              <a:t>Fonte: stima IFEL-Dipartimento Finanza Locale su dati Certificati consuntivi e monitoraggio  saldo di competenza 2016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343" y="714037"/>
            <a:ext cx="2674666" cy="797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Agenda urbana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07794" y="1511505"/>
            <a:ext cx="1812152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4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A37"/>
                </a:solidFill>
                <a:latin typeface="BAVLGK+Arial-BoldMT"/>
                <a:cs typeface="BAVLGK+Arial-BoldMT"/>
              </a:rPr>
              <a:t>EUROPA\ MONDO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628132" y="1511505"/>
            <a:ext cx="821802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4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A37"/>
                </a:solidFill>
                <a:latin typeface="BAVLGK+Arial-BoldMT"/>
                <a:cs typeface="BAVLGK+Arial-BoldMT"/>
              </a:rPr>
              <a:t>ITALIA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3343" y="2023109"/>
            <a:ext cx="329125" cy="4051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FF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403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FF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4032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FF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4031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4035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4032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FF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4032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FF0000"/>
                </a:solidFill>
                <a:latin typeface="FWAHKM+ArialMT"/>
                <a:cs typeface="FWAHKM+ArialMT"/>
              </a:rPr>
              <a:t>•</a:t>
            </a:r>
          </a:p>
          <a:p>
            <a:pPr marL="0" marR="0">
              <a:lnSpc>
                <a:spcPts val="403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FF0000"/>
                </a:solidFill>
                <a:latin typeface="FWAHKM+ArialMT"/>
                <a:cs typeface="FWAHKM+ArialMT"/>
              </a:rPr>
              <a:t>•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36294" y="2023109"/>
            <a:ext cx="2052816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i="1" dirty="0">
                <a:solidFill>
                  <a:srgbClr val="FF0000"/>
                </a:solidFill>
                <a:latin typeface="KIQENJ+Arial-BoldItalicMT"/>
                <a:cs typeface="KIQENJ+Arial-BoldItalicMT"/>
              </a:rPr>
              <a:t>Carta di Lipsia </a:t>
            </a: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 (2007)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713478" y="2023109"/>
            <a:ext cx="3826980" cy="8928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Istituzione delle  città metropolitane e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delle nuove province </a:t>
            </a:r>
            <a:r>
              <a:rPr sz="1400" dirty="0">
                <a:solidFill>
                  <a:srgbClr val="111111"/>
                </a:solidFill>
                <a:latin typeface="GCABHO+ArialMT"/>
                <a:cs typeface="GCABHO+ArialMT"/>
              </a:rPr>
              <a:t>con la  legge Delrio</a:t>
            </a:r>
          </a:p>
          <a:p>
            <a:pPr marL="0" marR="0">
              <a:lnSpc>
                <a:spcPts val="1682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111111"/>
                </a:solidFill>
                <a:latin typeface="GCABHO+ArialMT"/>
                <a:cs typeface="GCABHO+ArialMT"/>
              </a:rPr>
              <a:t>n. 59 del 2014.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336294" y="2535427"/>
            <a:ext cx="2934373" cy="20024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i="1" dirty="0">
                <a:solidFill>
                  <a:srgbClr val="FF0000"/>
                </a:solidFill>
                <a:latin typeface="KIQENJ+Arial-BoldItalicMT"/>
                <a:cs typeface="KIQENJ+Arial-BoldItalicMT"/>
              </a:rPr>
              <a:t>Dichiarazione di Toledo </a:t>
            </a: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 (2010)</a:t>
            </a:r>
          </a:p>
          <a:p>
            <a:pPr marL="0" marR="0">
              <a:lnSpc>
                <a:spcPts val="4032"/>
              </a:lnSpc>
              <a:spcBef>
                <a:spcPts val="0"/>
              </a:spcBef>
              <a:spcAft>
                <a:spcPts val="0"/>
              </a:spcAft>
            </a:pPr>
            <a:r>
              <a:rPr sz="1400" b="1" i="1" dirty="0">
                <a:solidFill>
                  <a:srgbClr val="FF0000"/>
                </a:solidFill>
                <a:latin typeface="KIQENJ+Arial-BoldItalicMT"/>
                <a:cs typeface="KIQENJ+Arial-BoldItalicMT"/>
              </a:rPr>
              <a:t>Cities of tomorrow </a:t>
            </a: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 (2011)</a:t>
            </a:r>
          </a:p>
          <a:p>
            <a:pPr marL="0" marR="0">
              <a:lnSpc>
                <a:spcPts val="4031"/>
              </a:lnSpc>
              <a:spcBef>
                <a:spcPts val="0"/>
              </a:spcBef>
              <a:spcAft>
                <a:spcPts val="0"/>
              </a:spcAft>
            </a:pPr>
            <a:r>
              <a:rPr sz="1400" b="1" i="1" dirty="0">
                <a:solidFill>
                  <a:srgbClr val="000000"/>
                </a:solidFill>
                <a:latin typeface="KIQENJ+Arial-BoldItalicMT"/>
                <a:cs typeface="KIQENJ+Arial-BoldItalicMT"/>
              </a:rPr>
              <a:t>DG Regio and urban policy</a:t>
            </a:r>
          </a:p>
          <a:p>
            <a:pPr marL="0" marR="0">
              <a:lnSpc>
                <a:spcPts val="4035"/>
              </a:lnSpc>
              <a:spcBef>
                <a:spcPts val="0"/>
              </a:spcBef>
              <a:spcAft>
                <a:spcPts val="0"/>
              </a:spcAft>
            </a:pPr>
            <a:r>
              <a:rPr sz="1400" b="1" i="1" dirty="0">
                <a:solidFill>
                  <a:srgbClr val="000000"/>
                </a:solidFill>
                <a:latin typeface="KIQENJ+Arial-BoldItalicMT"/>
                <a:cs typeface="KIQENJ+Arial-BoldItalicMT"/>
              </a:rPr>
              <a:t>Art.7, Reg. FESR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713478" y="2783447"/>
            <a:ext cx="406786" cy="4645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853685" y="2782315"/>
            <a:ext cx="1257227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Programma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141720" y="2782315"/>
            <a:ext cx="1062460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operativo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234681" y="2782315"/>
            <a:ext cx="1072501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nazionale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713478" y="2995675"/>
            <a:ext cx="2911184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(Pon) Metro + Complementare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713478" y="3329039"/>
            <a:ext cx="406786" cy="17939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  <a:p>
            <a:pPr marL="0" marR="0">
              <a:lnSpc>
                <a:spcPts val="2616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  <a:p>
            <a:pPr marL="0" marR="0">
              <a:lnSpc>
                <a:spcPts val="261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  <a:p>
            <a:pPr marL="0" marR="0">
              <a:lnSpc>
                <a:spcPts val="2616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  <a:p>
            <a:pPr marL="0" marR="0">
              <a:lnSpc>
                <a:spcPts val="2615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853685" y="3327907"/>
            <a:ext cx="2031725" cy="1462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Patti per il Sud (FSC)</a:t>
            </a:r>
          </a:p>
          <a:p>
            <a:pPr marL="0" marR="0">
              <a:lnSpc>
                <a:spcPts val="2616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Assi urbani POR</a:t>
            </a:r>
          </a:p>
          <a:p>
            <a:pPr marL="0" marR="0">
              <a:lnSpc>
                <a:spcPts val="2619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Piano Periferie</a:t>
            </a:r>
          </a:p>
          <a:p>
            <a:pPr marL="0" marR="0">
              <a:lnSpc>
                <a:spcPts val="2616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Casa Italia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336294" y="4584064"/>
            <a:ext cx="2944388" cy="9779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i="1" dirty="0">
                <a:solidFill>
                  <a:srgbClr val="FF0000"/>
                </a:solidFill>
                <a:latin typeface="KIQENJ+Arial-BoldItalicMT"/>
                <a:cs typeface="KIQENJ+Arial-BoldItalicMT"/>
              </a:rPr>
              <a:t>Pact of Amsterdam </a:t>
            </a: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 (2016)</a:t>
            </a:r>
          </a:p>
          <a:p>
            <a:pPr marL="0" marR="0">
              <a:lnSpc>
                <a:spcPts val="4032"/>
              </a:lnSpc>
              <a:spcBef>
                <a:spcPts val="0"/>
              </a:spcBef>
              <a:spcAft>
                <a:spcPts val="0"/>
              </a:spcAft>
            </a:pPr>
            <a:r>
              <a:rPr sz="1400" b="1" i="1" dirty="0">
                <a:solidFill>
                  <a:srgbClr val="FF0000"/>
                </a:solidFill>
                <a:latin typeface="KIQENJ+Arial-BoldItalicMT"/>
                <a:cs typeface="KIQENJ+Arial-BoldItalicMT"/>
              </a:rPr>
              <a:t>Azioni innovative urbane </a:t>
            </a: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 (UIA)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853685" y="4657216"/>
            <a:ext cx="3665160" cy="4201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Politiche  settoriali   </a:t>
            </a:r>
            <a:r>
              <a:rPr sz="1000" dirty="0">
                <a:solidFill>
                  <a:srgbClr val="000000"/>
                </a:solidFill>
                <a:latin typeface="GCABHO+ArialMT"/>
                <a:cs typeface="GCABHO+ArialMT"/>
              </a:rPr>
              <a:t>(casa,  inclusione   sociale,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713478" y="4868716"/>
            <a:ext cx="3263293" cy="331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12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GCABHO+ArialMT"/>
                <a:cs typeface="GCABHO+ArialMT"/>
              </a:rPr>
              <a:t>mobilità, agenda digitale, economia circolare, ecc.)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713478" y="5142980"/>
            <a:ext cx="406786" cy="4645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4853685" y="5141848"/>
            <a:ext cx="3666075" cy="465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Strategia  nazionale   per  lo  sviluppo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4713478" y="5354932"/>
            <a:ext cx="1196407" cy="4662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71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70C0"/>
                </a:solidFill>
                <a:latin typeface="BAVLGK+Arial-BoldMT"/>
                <a:cs typeface="BAVLGK+Arial-BoldMT"/>
              </a:rPr>
              <a:t>sostenibile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336294" y="5608446"/>
            <a:ext cx="3195426" cy="8926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i="1" dirty="0">
                <a:solidFill>
                  <a:srgbClr val="FF0000"/>
                </a:solidFill>
                <a:latin typeface="KIQENJ+Arial-BoldItalicMT"/>
                <a:cs typeface="KIQENJ+Arial-BoldItalicMT"/>
              </a:rPr>
              <a:t>Quito declaration </a:t>
            </a: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on sustainable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cities and human settlements for all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i="1" dirty="0">
                <a:solidFill>
                  <a:srgbClr val="000000"/>
                </a:solidFill>
                <a:latin typeface="BGRNLM+Arial-ItalicMT"/>
                <a:cs typeface="BGRNLM+Arial-ItalicMT"/>
              </a:rPr>
              <a:t>(ottobre 2016)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132578" y="5674445"/>
            <a:ext cx="289877" cy="330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5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419344" y="5673642"/>
            <a:ext cx="3014322" cy="331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12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GCABHO+ArialMT"/>
                <a:cs typeface="GCABHO+ArialMT"/>
              </a:rPr>
              <a:t>Goal   3.  Politiche   abitative  e   rigenerazione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419344" y="5826042"/>
            <a:ext cx="584288" cy="331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12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GCABHO+ArialMT"/>
                <a:cs typeface="GCABHO+ArialMT"/>
              </a:rPr>
              <a:t>urbana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132578" y="6085925"/>
            <a:ext cx="289877" cy="330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5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343D6A"/>
                </a:solidFill>
                <a:latin typeface="TMETWV+Wingdings-Regular"/>
                <a:cs typeface="TMETWV+Wingdings-Regular"/>
              </a:rPr>
              <a:t>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419344" y="6085122"/>
            <a:ext cx="2824417" cy="331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12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GCABHO+ArialMT"/>
                <a:cs typeface="GCABHO+ArialMT"/>
              </a:rPr>
              <a:t>Goal 18. Cooperazione allo sviluppo urbano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8454897" y="6356105"/>
            <a:ext cx="313357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74419" y="265070"/>
            <a:ext cx="5996975" cy="798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Risorse politica coesione 2014-2020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74419" y="844317"/>
            <a:ext cx="7606262" cy="5146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1E4649"/>
                </a:solidFill>
                <a:latin typeface="GCABHO+ArialMT"/>
                <a:cs typeface="GCABHO+ArialMT"/>
              </a:rPr>
              <a:t>COMPLESSIVAMENTE, LE RISORSE  FINANZIARIE DISPONIBILI  RIFERITE AL 2014-2020 AMMONTANO A</a:t>
            </a:r>
          </a:p>
          <a:p>
            <a:pPr marL="0" marR="0">
              <a:lnSpc>
                <a:spcPts val="1283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1E4649"/>
                </a:solidFill>
                <a:latin typeface="GCABHO+ArialMT"/>
                <a:cs typeface="GCABHO+ArialMT"/>
              </a:rPr>
              <a:t>CIRCA </a:t>
            </a:r>
            <a:r>
              <a:rPr sz="1050" b="1" dirty="0">
                <a:solidFill>
                  <a:srgbClr val="1E4649"/>
                </a:solidFill>
                <a:latin typeface="BAVLGK+Arial-BoldMT"/>
                <a:cs typeface="BAVLGK+Arial-BoldMT"/>
              </a:rPr>
              <a:t>123 MILIARDI DI  EURO </a:t>
            </a:r>
            <a:r>
              <a:rPr sz="1050" dirty="0">
                <a:solidFill>
                  <a:srgbClr val="1E4649"/>
                </a:solidFill>
                <a:latin typeface="GCABHO+ArialMT"/>
                <a:cs typeface="GCABHO+ArialMT"/>
              </a:rPr>
              <a:t>PER IL SETTENNIO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74419" y="1316757"/>
            <a:ext cx="7385766" cy="351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93"/>
              </a:lnSpc>
              <a:spcBef>
                <a:spcPts val="0"/>
              </a:spcBef>
              <a:spcAft>
                <a:spcPts val="0"/>
              </a:spcAft>
            </a:pPr>
            <a:r>
              <a:rPr sz="1050" dirty="0">
                <a:solidFill>
                  <a:srgbClr val="1E4649"/>
                </a:solidFill>
                <a:latin typeface="GCABHO+ArialMT"/>
                <a:cs typeface="GCABHO+ArialMT"/>
              </a:rPr>
              <a:t>Ulteriori </a:t>
            </a:r>
            <a:r>
              <a:rPr sz="1050" b="1" dirty="0">
                <a:solidFill>
                  <a:srgbClr val="1E4649"/>
                </a:solidFill>
                <a:latin typeface="BAVLGK+Arial-BoldMT"/>
                <a:cs typeface="BAVLGK+Arial-BoldMT"/>
              </a:rPr>
              <a:t>1,6 miliardi </a:t>
            </a:r>
            <a:r>
              <a:rPr sz="1050" dirty="0">
                <a:solidFill>
                  <a:srgbClr val="1E4649"/>
                </a:solidFill>
                <a:latin typeface="GCABHO+ArialMT"/>
                <a:cs typeface="GCABHO+ArialMT"/>
              </a:rPr>
              <a:t>da programmare  per effetto di revisione bilancio UE aggiornamento  indicatori Eurostat.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263641" y="1767467"/>
            <a:ext cx="1874250" cy="5852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FFFFFF"/>
                </a:solidFill>
                <a:latin typeface="TNRBWA+Calibri-Bold"/>
                <a:cs typeface="TNRBWA+Calibri-Bold"/>
              </a:rPr>
              <a:t>Risorse nazionali</a:t>
            </a:r>
          </a:p>
          <a:p>
            <a:pPr marL="0" marR="0">
              <a:lnSpc>
                <a:spcPts val="108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FFFFFF"/>
                </a:solidFill>
                <a:latin typeface="TNRBWA+Calibri-Bold"/>
                <a:cs typeface="TNRBWA+Calibri-Bold"/>
              </a:rPr>
              <a:t>(cofinanziamento ai fondi UE, FSC,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FFFFFF"/>
                </a:solidFill>
                <a:latin typeface="TNRBWA+Calibri-Bold"/>
                <a:cs typeface="TNRBWA+Calibri-Bold"/>
              </a:rPr>
              <a:t>risorse PAC)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963923" y="1904627"/>
            <a:ext cx="673317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FFFFFF"/>
                </a:solidFill>
                <a:latin typeface="TNRBWA+Calibri-Bold"/>
                <a:cs typeface="TNRBWA+Calibri-Bold"/>
              </a:rPr>
              <a:t>Risorse UE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613904" y="1904627"/>
            <a:ext cx="818206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FFFFFF"/>
                </a:solidFill>
                <a:latin typeface="TNRBWA+Calibri-Bold"/>
                <a:cs typeface="TNRBWA+Calibri-Bold"/>
              </a:rPr>
              <a:t>Totale risorse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305302" y="2351159"/>
            <a:ext cx="617030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Mezzogio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rno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833748" y="2351159"/>
            <a:ext cx="521911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Centro-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Nord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265929" y="2351159"/>
            <a:ext cx="553480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Non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ripartito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161534" y="2351159"/>
            <a:ext cx="617030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Mezzogio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rno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689727" y="2351159"/>
            <a:ext cx="521911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Centro-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Nord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128258" y="2351159"/>
            <a:ext cx="553479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Non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ripartito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030211" y="2351159"/>
            <a:ext cx="617031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Mezzogio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rno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558405" y="2351159"/>
            <a:ext cx="522292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Centro-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Nord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080882" y="2351159"/>
            <a:ext cx="365462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Non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753355" y="2419739"/>
            <a:ext cx="469820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FFFFFF"/>
                </a:solidFill>
                <a:latin typeface="TNRBWA+Calibri-Bold"/>
                <a:cs typeface="TNRBWA+Calibri-Bold"/>
              </a:rPr>
              <a:t>Totale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6622415" y="2419739"/>
            <a:ext cx="469820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FFFFFF"/>
                </a:solidFill>
                <a:latin typeface="TNRBWA+Calibri-Bold"/>
                <a:cs typeface="TNRBWA+Calibri-Bold"/>
              </a:rPr>
              <a:t>Totale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986394" y="2419739"/>
            <a:ext cx="955341" cy="3795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FFFFFF"/>
                </a:solidFill>
                <a:latin typeface="TNRBWA+Calibri-Bold"/>
                <a:cs typeface="TNRBWA+Calibri-Bold"/>
              </a:rPr>
              <a:t>Totale</a:t>
            </a:r>
          </a:p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FFFFFF"/>
                </a:solidFill>
                <a:latin typeface="TFSLHS+Calibri"/>
                <a:cs typeface="TFSLHS+Calibri"/>
              </a:rPr>
              <a:t>ripartito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988466" y="2744986"/>
            <a:ext cx="2412737" cy="4485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A) Fondi strutturali e di investimento europei</a:t>
            </a:r>
          </a:p>
          <a:p>
            <a:pPr marL="0" marR="0">
              <a:lnSpc>
                <a:spcPts val="1083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(Fondi SIE 2014-2020)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3358007" y="2813275"/>
            <a:ext cx="576788" cy="3113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29.275,7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839209" y="2813275"/>
            <a:ext cx="5768840" cy="3113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11.832,3  1.559,9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42.667,9   </a:t>
            </a: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16.582,7   12.700,9   1.672,9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30.956,5   </a:t>
            </a: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45.858,4   24.533,2  3.232,9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73.624,4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120444" y="3102491"/>
            <a:ext cx="2325159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Fondo europeo di sviluppo regionale (FESR)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Fondo sociale europeo (FSE)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358007" y="3102491"/>
            <a:ext cx="576739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17.243,4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6.307,3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895597" y="3102491"/>
            <a:ext cx="518788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3.407,0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4.161,1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622038" y="3102491"/>
            <a:ext cx="686161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20.650,4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10.468,4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270627" y="3102491"/>
            <a:ext cx="518788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8.592,2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4.024,8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751576" y="3102491"/>
            <a:ext cx="518788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3.407,0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4.061,4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6490461" y="3102491"/>
            <a:ext cx="1169194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11.999,2   </a:t>
            </a: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25.835,6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8.086,2   </a:t>
            </a: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10.332,1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7620254" y="3102491"/>
            <a:ext cx="518789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6.814,0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8.222,4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8339328" y="3102491"/>
            <a:ext cx="687431" cy="530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32.649,5</a:t>
            </a:r>
          </a:p>
          <a:p>
            <a:pPr marL="0" marR="0">
              <a:lnSpc>
                <a:spcPts val="173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18.554,6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6490461" y="3322328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120444" y="3542673"/>
            <a:ext cx="2441926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Fondo europeo agricolo per lo sviluppo rurale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(FEASR)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414395" y="3611253"/>
            <a:ext cx="518788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5.456,5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3895597" y="3611253"/>
            <a:ext cx="1427324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3.965,2  1.022,7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10.444,4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5270627" y="3611253"/>
            <a:ext cx="518788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3.965,8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5751576" y="3611253"/>
            <a:ext cx="1442367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5.232,5   1.232,1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10.430,4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7139305" y="3611253"/>
            <a:ext cx="518789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9.422,3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7620254" y="3611253"/>
            <a:ext cx="142031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9.197,7  2.254,8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20.874,7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1120444" y="3900813"/>
            <a:ext cx="2260986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Fondo Europeo per gli Affari Marittimi e la</a:t>
            </a:r>
          </a:p>
          <a:p>
            <a:pPr marL="0" marR="0">
              <a:lnSpc>
                <a:spcPts val="108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Pesca (FEAMP)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3726815" y="3969393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4208017" y="3969393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4396485" y="3969393"/>
            <a:ext cx="431806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537,3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4787772" y="3969393"/>
            <a:ext cx="520768" cy="17441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537,3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567,5</a:t>
            </a:r>
          </a:p>
          <a:p>
            <a:pPr marL="0" marR="0">
              <a:lnSpc>
                <a:spcPts val="2821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1.136,8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670,6</a:t>
            </a:r>
          </a:p>
          <a:p>
            <a:pPr marL="0" marR="0">
              <a:lnSpc>
                <a:spcPts val="2823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-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5583046" y="3969393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6063996" y="3969393"/>
            <a:ext cx="206536" cy="1385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82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6264909" y="3969393"/>
            <a:ext cx="432088" cy="669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440,8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6745223" y="3969393"/>
            <a:ext cx="432088" cy="669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440,8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-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7451725" y="3969393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7933055" y="3969393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8113776" y="3969393"/>
            <a:ext cx="432088" cy="669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978,1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8594725" y="3969393"/>
            <a:ext cx="432272" cy="669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978,1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567,5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120444" y="4258953"/>
            <a:ext cx="2049694" cy="448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Iniziativa Occupazione Giovani (risorse</a:t>
            </a:r>
          </a:p>
          <a:p>
            <a:pPr marL="0" marR="0">
              <a:lnSpc>
                <a:spcPts val="1082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specifiche)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3501263" y="4327243"/>
            <a:ext cx="432157" cy="3113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268,4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3982465" y="4327243"/>
            <a:ext cx="432157" cy="3113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299,1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5583046" y="4327243"/>
            <a:ext cx="206536" cy="3113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7226172" y="4327243"/>
            <a:ext cx="432157" cy="3113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268,4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7707121" y="4327243"/>
            <a:ext cx="432157" cy="3113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01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299,1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988466" y="4617347"/>
            <a:ext cx="2418134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B) Programmi della Cooperazione Territoriale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Europea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3726815" y="4685927"/>
            <a:ext cx="206443" cy="6691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4208017" y="4685927"/>
            <a:ext cx="620388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1.136,8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5583046" y="4685927"/>
            <a:ext cx="206443" cy="6691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6264909" y="4685927"/>
            <a:ext cx="431995" cy="10276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200,6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118,3</a:t>
            </a:r>
          </a:p>
          <a:p>
            <a:pPr marL="0" marR="0">
              <a:lnSpc>
                <a:spcPts val="2823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6656831" y="4685927"/>
            <a:ext cx="520503" cy="10276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200,6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118,3</a:t>
            </a:r>
          </a:p>
          <a:p>
            <a:pPr marL="0" marR="0">
              <a:lnSpc>
                <a:spcPts val="2823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7.425,3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7451725" y="4685927"/>
            <a:ext cx="206443" cy="6691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7933055" y="4685927"/>
            <a:ext cx="612641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1.337,4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8506332" y="4685927"/>
            <a:ext cx="520503" cy="6691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1.337,4</a:t>
            </a:r>
          </a:p>
          <a:p>
            <a:pPr marL="0" marR="0">
              <a:lnSpc>
                <a:spcPts val="282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788,9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988466" y="4975487"/>
            <a:ext cx="2627780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C) Programma per gli aiuti europei agli indigenti -</a:t>
            </a:r>
          </a:p>
          <a:p>
            <a:pPr marL="0" marR="0">
              <a:lnSpc>
                <a:spcPts val="1080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Fondo FEAD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4208017" y="5044067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4396485" y="5044067"/>
            <a:ext cx="431806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670,6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7933055" y="5044067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8113776" y="5044067"/>
            <a:ext cx="431995" cy="669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788,9</a:t>
            </a:r>
          </a:p>
          <a:p>
            <a:pPr marL="0" marR="0">
              <a:lnSpc>
                <a:spcPts val="2823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988466" y="5334008"/>
            <a:ext cx="2455831" cy="448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D) Programmi Complementari - Piani Azione e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Coesione 2014-2020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3726815" y="5402588"/>
            <a:ext cx="206443" cy="6364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563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4208017" y="5402588"/>
            <a:ext cx="206443" cy="6364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563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4622038" y="5402588"/>
            <a:ext cx="206443" cy="6364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  <a:p>
            <a:pPr marL="0" marR="0">
              <a:lnSpc>
                <a:spcPts val="2563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5270627" y="5402588"/>
            <a:ext cx="518788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7.425,3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6063996" y="5402588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7139305" y="5402588"/>
            <a:ext cx="518789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7.425,3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7933055" y="5402588"/>
            <a:ext cx="20644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8506332" y="5402588"/>
            <a:ext cx="520503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7.425,3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988466" y="5728089"/>
            <a:ext cx="2474627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E) Fondo Sviluppo e Coesione (FSC 2014-2020)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5102097" y="5728089"/>
            <a:ext cx="688880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-   </a:t>
            </a: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31.752,1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5751576" y="5728089"/>
            <a:ext cx="518788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7.938,0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6490461" y="5728089"/>
            <a:ext cx="1169194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39.690,1   </a:t>
            </a: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31.752,1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7620254" y="5728089"/>
            <a:ext cx="518789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7.938,0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8339328" y="5728089"/>
            <a:ext cx="687431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TFSLHS+Calibri"/>
                <a:cs typeface="TFSLHS+Calibri"/>
              </a:rPr>
              <a:t>-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39.690,1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988466" y="6053615"/>
            <a:ext cx="535014" cy="310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TOTALE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3354959" y="6053615"/>
            <a:ext cx="6325491" cy="3795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98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29.275,7   11.832,3  3.367,3   </a:t>
            </a:r>
            <a:r>
              <a:rPr sz="900" b="1" dirty="0">
                <a:solidFill>
                  <a:srgbClr val="C00000"/>
                </a:solidFill>
                <a:latin typeface="TNRBWA+Calibri-Bold"/>
                <a:cs typeface="TNRBWA+Calibri-Bold"/>
              </a:rPr>
              <a:t>44.475,3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55.760,1   20.638,9   1.991,9   </a:t>
            </a:r>
            <a:r>
              <a:rPr sz="900" b="1" dirty="0">
                <a:solidFill>
                  <a:srgbClr val="C00000"/>
                </a:solidFill>
                <a:latin typeface="TNRBWA+Calibri-Bold"/>
                <a:cs typeface="TNRBWA+Calibri-Bold"/>
              </a:rPr>
              <a:t>78.390,9   </a:t>
            </a:r>
            <a:r>
              <a:rPr sz="900" b="1" dirty="0">
                <a:solidFill>
                  <a:srgbClr val="000000"/>
                </a:solidFill>
                <a:latin typeface="TNRBWA+Calibri-Bold"/>
                <a:cs typeface="TNRBWA+Calibri-Bold"/>
              </a:rPr>
              <a:t>85.035,8  32.471,2   5.359,2 </a:t>
            </a:r>
            <a:r>
              <a:rPr sz="900" b="1" dirty="0">
                <a:solidFill>
                  <a:srgbClr val="C00000"/>
                </a:solidFill>
                <a:latin typeface="TNRBWA+Calibri-Bold"/>
                <a:cs typeface="TNRBWA+Calibri-Bold"/>
              </a:rPr>
              <a:t> 122.866,2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8454897" y="6356105"/>
            <a:ext cx="313357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5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1074419" y="6489415"/>
            <a:ext cx="1800093" cy="2664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898"/>
              </a:lnSpc>
              <a:spcBef>
                <a:spcPts val="0"/>
              </a:spcBef>
              <a:spcAft>
                <a:spcPts val="0"/>
              </a:spcAft>
            </a:pPr>
            <a:r>
              <a:rPr sz="800" b="1" dirty="0">
                <a:solidFill>
                  <a:srgbClr val="1E4649"/>
                </a:solidFill>
                <a:latin typeface="BAVLGK+Arial-BoldMT"/>
                <a:cs typeface="BAVLGK+Arial-BoldMT"/>
              </a:rPr>
              <a:t>http://www.opencoesione.gov.it/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343" y="714037"/>
            <a:ext cx="6282723" cy="797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Dimensione territoriale (soli fondi UE)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3343" y="1603906"/>
            <a:ext cx="7985329" cy="1018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D0D0D"/>
                </a:solidFill>
                <a:latin typeface="GCABHO+ArialMT"/>
                <a:cs typeface="GCABHO+ArialMT"/>
              </a:rPr>
              <a:t>I  PO   devono  contenere,  fra   </a:t>
            </a:r>
            <a:r>
              <a:rPr sz="1600" dirty="0">
                <a:solidFill>
                  <a:srgbClr val="0D0D0D"/>
                </a:solidFill>
                <a:latin typeface="FWAHKM+ArialMT"/>
                <a:cs typeface="FWAHKM+ArialMT"/>
              </a:rPr>
              <a:t>l’altro,  </a:t>
            </a:r>
            <a:r>
              <a:rPr sz="1600" dirty="0">
                <a:solidFill>
                  <a:srgbClr val="0D0D0D"/>
                </a:solidFill>
                <a:latin typeface="GCABHO+ArialMT"/>
                <a:cs typeface="GCABHO+ArialMT"/>
              </a:rPr>
              <a:t>le  disposizioni  di   attuazione  per  le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sz="1600" i="1" dirty="0">
                <a:solidFill>
                  <a:srgbClr val="0D0D0D"/>
                </a:solidFill>
                <a:latin typeface="BGRNLM+Arial-ItalicMT"/>
                <a:cs typeface="BGRNLM+Arial-ItalicMT"/>
              </a:rPr>
              <a:t>Strategie territoriale  </a:t>
            </a:r>
            <a:r>
              <a:rPr sz="1600" dirty="0">
                <a:solidFill>
                  <a:srgbClr val="0D0D0D"/>
                </a:solidFill>
                <a:latin typeface="GCABHO+ArialMT"/>
                <a:cs typeface="GCABHO+ArialMT"/>
              </a:rPr>
              <a:t>e ne stabiliscono la  dotazione finanziaria (Regolamento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D0D0D"/>
                </a:solidFill>
                <a:latin typeface="GCABHO+ArialMT"/>
                <a:cs typeface="GCABHO+ArialMT"/>
              </a:rPr>
              <a:t>(UE) n. 1303/2013, Capo III 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93343" y="2580790"/>
            <a:ext cx="7571344" cy="5312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D0D0D"/>
                </a:solidFill>
                <a:latin typeface="GCABHO+ArialMT"/>
                <a:cs typeface="GCABHO+ArialMT"/>
              </a:rPr>
              <a:t>Art.7 Reg. (CE) n</a:t>
            </a:r>
            <a:r>
              <a:rPr sz="1600" dirty="0">
                <a:solidFill>
                  <a:srgbClr val="0D0D0D"/>
                </a:solidFill>
                <a:latin typeface="SWPGGG+MS-PGothic"/>
                <a:cs typeface="SWPGGG+MS-PGothic"/>
              </a:rPr>
              <a:t>°</a:t>
            </a:r>
            <a:r>
              <a:rPr sz="1600" dirty="0">
                <a:solidFill>
                  <a:srgbClr val="0D0D0D"/>
                </a:solidFill>
                <a:latin typeface="GCABHO+ArialMT"/>
                <a:cs typeface="GCABHO+ArialMT"/>
              </a:rPr>
              <a:t>1301\2103 stabilisce quota minima 5% FESR su SUS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20444" y="3591116"/>
            <a:ext cx="3013927" cy="872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dirty="0">
                <a:solidFill>
                  <a:srgbClr val="224B50"/>
                </a:solidFill>
                <a:latin typeface="BAVLGK+Arial-BoldMT"/>
                <a:cs typeface="BAVLGK+Arial-BoldMT"/>
              </a:rPr>
              <a:t>AGENDA URBANA</a:t>
            </a:r>
          </a:p>
          <a:p>
            <a:pPr marL="0" marR="0">
              <a:lnSpc>
                <a:spcPts val="2160"/>
              </a:lnSpc>
              <a:spcBef>
                <a:spcPts val="0"/>
              </a:spcBef>
              <a:spcAft>
                <a:spcPts val="0"/>
              </a:spcAft>
            </a:pPr>
            <a:r>
              <a:rPr sz="1800" b="1" dirty="0">
                <a:solidFill>
                  <a:srgbClr val="224B50"/>
                </a:solidFill>
                <a:latin typeface="BAVLGK+Arial-BoldMT"/>
                <a:cs typeface="BAVLGK+Arial-BoldMT"/>
              </a:rPr>
              <a:t>Pon Metro </a:t>
            </a:r>
            <a:r>
              <a:rPr sz="1800" dirty="0">
                <a:solidFill>
                  <a:srgbClr val="224B50"/>
                </a:solidFill>
                <a:latin typeface="GCABHO+ArialMT"/>
                <a:cs typeface="GCABHO+ArialMT"/>
              </a:rPr>
              <a:t>(+ programma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20444" y="4139756"/>
            <a:ext cx="1990193" cy="5982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224B50"/>
                </a:solidFill>
                <a:latin typeface="GCABHO+ArialMT"/>
                <a:cs typeface="GCABHO+ArialMT"/>
              </a:rPr>
              <a:t>complementare)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194680" y="4373014"/>
            <a:ext cx="2591286" cy="531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007A37"/>
                </a:solidFill>
                <a:latin typeface="BAVLGK+Arial-BoldMT"/>
                <a:cs typeface="BAVLGK+Arial-BoldMT"/>
              </a:rPr>
              <a:t>Risorse a disposizione 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194680" y="4616854"/>
            <a:ext cx="2110142" cy="775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007A37"/>
                </a:solidFill>
                <a:latin typeface="BAVLGK+Arial-BoldMT"/>
                <a:cs typeface="BAVLGK+Arial-BoldMT"/>
              </a:rPr>
              <a:t>complessive circa </a:t>
            </a:r>
          </a:p>
          <a:p>
            <a:pPr marL="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007A37"/>
                </a:solidFill>
                <a:latin typeface="BAVLGK+Arial-BoldMT"/>
                <a:cs typeface="BAVLGK+Arial-BoldMT"/>
              </a:rPr>
              <a:t>3 mld di euro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120444" y="4835756"/>
            <a:ext cx="2997848" cy="679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71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224B50"/>
                </a:solidFill>
                <a:latin typeface="BAVLGK+Arial-BoldMT"/>
                <a:cs typeface="BAVLGK+Arial-BoldMT"/>
              </a:rPr>
              <a:t>AGENDE URBANE REGIONALI</a:t>
            </a:r>
          </a:p>
          <a:p>
            <a:pPr marL="0" marR="0">
              <a:lnSpc>
                <a:spcPts val="1683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224B50"/>
                </a:solidFill>
                <a:latin typeface="BAVLGK+Arial-BoldMT"/>
                <a:cs typeface="BAVLGK+Arial-BoldMT"/>
              </a:rPr>
              <a:t>(POR FESR-FSE)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20444" y="5689827"/>
            <a:ext cx="3139788" cy="6792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224B50"/>
                </a:solidFill>
                <a:latin typeface="BAVLGK+Arial-BoldMT"/>
                <a:cs typeface="BAVLGK+Arial-BoldMT"/>
              </a:rPr>
              <a:t>STRATEGIA NAZIONALE «AREE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224B50"/>
                </a:solidFill>
                <a:latin typeface="BAVLGK+Arial-BoldMT"/>
                <a:cs typeface="BAVLGK+Arial-BoldMT"/>
              </a:rPr>
              <a:t>INTERNE» (*)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220419" y="6355175"/>
            <a:ext cx="232622" cy="331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12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GCABHO+ArialMT"/>
                <a:cs typeface="GCABHO+ArialMT"/>
              </a:rPr>
              <a:t>(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262920" y="6355175"/>
            <a:ext cx="2204680" cy="331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112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000000"/>
                </a:solidFill>
                <a:latin typeface="GCABHO+ArialMT"/>
                <a:cs typeface="GCABHO+ArialMT"/>
              </a:rPr>
              <a:t>*) incluso sviluppo rurale (FEARS)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8454897" y="6356105"/>
            <a:ext cx="313357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343" y="714037"/>
            <a:ext cx="7162178" cy="797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Agenda urbana regionale (art.7 Reg. FESR)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454897" y="6356105"/>
            <a:ext cx="313357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74419" y="748138"/>
            <a:ext cx="7273739" cy="9301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Agenda urbana: integrazione pon\por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426328" y="1658906"/>
            <a:ext cx="3429668" cy="299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05"/>
              </a:lnSpc>
              <a:spcBef>
                <a:spcPts val="0"/>
              </a:spcBef>
              <a:spcAft>
                <a:spcPts val="0"/>
              </a:spcAft>
            </a:pPr>
            <a:r>
              <a:rPr sz="900" dirty="0">
                <a:solidFill>
                  <a:srgbClr val="000000"/>
                </a:solidFill>
                <a:latin typeface="GCABHO+ArialMT"/>
                <a:cs typeface="GCABHO+ArialMT"/>
              </a:rPr>
              <a:t>Fonte: Comitato di indirizzo e sorveglianza AdP 2014-2020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77240" y="5821550"/>
            <a:ext cx="9036825" cy="7014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1E4649"/>
                </a:solidFill>
                <a:latin typeface="FWAHKM+ArialMT"/>
                <a:cs typeface="FWAHKM+ArialMT"/>
              </a:rPr>
              <a:t>In quasi tutti i PO regionali FESR è stata previsto un asse di intervento urbano (o un intervento tramite ITI) e un’allocazio</a:t>
            </a:r>
            <a:r>
              <a:rPr sz="1100" dirty="0">
                <a:solidFill>
                  <a:srgbClr val="1E4649"/>
                </a:solidFill>
                <a:latin typeface="GCABHO+ArialMT"/>
                <a:cs typeface="GCABHO+ArialMT"/>
              </a:rPr>
              <a:t>ne</a:t>
            </a:r>
          </a:p>
          <a:p>
            <a:pPr marL="0" marR="0">
              <a:lnSpc>
                <a:spcPts val="1319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1E4649"/>
                </a:solidFill>
                <a:latin typeface="GCABHO+ArialMT"/>
                <a:cs typeface="GCABHO+ArialMT"/>
              </a:rPr>
              <a:t>finanziaria che, nella gran parti dei casi, supera la </a:t>
            </a:r>
            <a:r>
              <a:rPr sz="1100" b="1" dirty="0">
                <a:solidFill>
                  <a:srgbClr val="1E4649"/>
                </a:solidFill>
                <a:latin typeface="BAVLGK+Arial-BoldMT"/>
                <a:cs typeface="BAVLGK+Arial-BoldMT"/>
              </a:rPr>
              <a:t>riserva del 5% </a:t>
            </a:r>
            <a:r>
              <a:rPr sz="1100" dirty="0">
                <a:solidFill>
                  <a:srgbClr val="1E4649"/>
                </a:solidFill>
                <a:latin typeface="FWAHKM+ArialMT"/>
                <a:cs typeface="FWAHKM+ArialMT"/>
              </a:rPr>
              <a:t>prevista dall’</a:t>
            </a:r>
            <a:r>
              <a:rPr sz="1100" b="1" dirty="0">
                <a:solidFill>
                  <a:srgbClr val="C43508"/>
                </a:solidFill>
                <a:latin typeface="BAVLGK+Arial-BoldMT"/>
                <a:cs typeface="BAVLGK+Arial-BoldMT"/>
              </a:rPr>
              <a:t>art.7 del Reg. FESR (UE)</a:t>
            </a:r>
          </a:p>
          <a:p>
            <a:pPr marL="0" marR="0">
              <a:lnSpc>
                <a:spcPts val="1320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1E4649"/>
                </a:solidFill>
                <a:latin typeface="FWAHKM+ArialMT"/>
                <a:cs typeface="FWAHKM+ArialMT"/>
              </a:rPr>
              <a:t>In molti casi è altresì previsto che le città interessate ricevano dall’autorità di gestione regionale le </a:t>
            </a:r>
            <a:r>
              <a:rPr sz="1100" b="1" dirty="0">
                <a:solidFill>
                  <a:srgbClr val="1E4649"/>
                </a:solidFill>
                <a:latin typeface="BAVLGK+Arial-BoldMT"/>
                <a:cs typeface="BAVLGK+Arial-BoldMT"/>
              </a:rPr>
              <a:t>deleghe per attuare </a:t>
            </a:r>
            <a:r>
              <a:rPr sz="1100" dirty="0">
                <a:solidFill>
                  <a:srgbClr val="1E4649"/>
                </a:solidFill>
                <a:latin typeface="GCABHO+ArialMT"/>
                <a:cs typeface="GCABHO+ArialMT"/>
              </a:rPr>
              <a:t>i relativi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77240" y="6324470"/>
            <a:ext cx="7502576" cy="533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3"/>
              </a:lnSpc>
              <a:spcBef>
                <a:spcPts val="0"/>
              </a:spcBef>
              <a:spcAft>
                <a:spcPts val="0"/>
              </a:spcAft>
            </a:pPr>
            <a:r>
              <a:rPr sz="1100" dirty="0">
                <a:solidFill>
                  <a:srgbClr val="1E4649"/>
                </a:solidFill>
                <a:latin typeface="GCABHO+ArialMT"/>
                <a:cs typeface="GCABHO+ArialMT"/>
              </a:rPr>
              <a:t>piani di intervento urbano.</a:t>
            </a:r>
          </a:p>
          <a:p>
            <a:pPr marL="0" marR="0">
              <a:lnSpc>
                <a:spcPts val="1320"/>
              </a:lnSpc>
              <a:spcBef>
                <a:spcPts val="0"/>
              </a:spcBef>
              <a:spcAft>
                <a:spcPts val="0"/>
              </a:spcAft>
            </a:pPr>
            <a:r>
              <a:rPr sz="1100" b="1" dirty="0">
                <a:solidFill>
                  <a:srgbClr val="1E4649"/>
                </a:solidFill>
                <a:latin typeface="BAVLGK+Arial-BoldMT"/>
                <a:cs typeface="BAVLGK+Arial-BoldMT"/>
              </a:rPr>
              <a:t>Manca tavolo di raccordo </a:t>
            </a:r>
            <a:r>
              <a:rPr sz="1100" dirty="0">
                <a:solidFill>
                  <a:srgbClr val="1E4649"/>
                </a:solidFill>
                <a:latin typeface="GCABHO+ArialMT"/>
                <a:cs typeface="GCABHO+ArialMT"/>
              </a:rPr>
              <a:t>fra PON Metro, programmi regionali e programmi nazionali e fra questi e POR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454897" y="6356105"/>
            <a:ext cx="313357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343" y="1079797"/>
            <a:ext cx="6815397" cy="797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1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5E7D"/>
                </a:solidFill>
                <a:latin typeface="BAVLGK+Arial-BoldMT"/>
                <a:cs typeface="BAVLGK+Arial-BoldMT"/>
              </a:rPr>
              <a:t>Risorse aggiuntive 14-20 Città Metro Sud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319139" y="2226723"/>
            <a:ext cx="779964" cy="299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05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MLN EURO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03390" y="2540921"/>
            <a:ext cx="755540" cy="299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05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di cui Città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831835" y="2646458"/>
            <a:ext cx="413538" cy="299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05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(b/a)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930138" y="2678081"/>
            <a:ext cx="508881" cy="436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05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Totale</a:t>
            </a:r>
          </a:p>
          <a:p>
            <a:pPr marL="0" marR="0">
              <a:lnSpc>
                <a:spcPts val="108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(a)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745478" y="2678081"/>
            <a:ext cx="873120" cy="5734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005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metrop.</a:t>
            </a:r>
          </a:p>
          <a:p>
            <a:pPr marL="0" marR="0">
              <a:lnSpc>
                <a:spcPts val="1080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Mezzogiorno</a:t>
            </a:r>
          </a:p>
          <a:p>
            <a:pPr marL="0" marR="0">
              <a:lnSpc>
                <a:spcPts val="1079"/>
              </a:lnSpc>
              <a:spcBef>
                <a:spcPts val="0"/>
              </a:spcBef>
              <a:spcAft>
                <a:spcPts val="0"/>
              </a:spcAft>
            </a:pPr>
            <a:r>
              <a:rPr sz="9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(b)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09523" y="3247094"/>
            <a:ext cx="4693784" cy="5817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POR FESR-FSE 14-20 (Puglia*, Calabria, Campania, Sicilia,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Sardegna)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097778" y="3429974"/>
            <a:ext cx="696796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21.037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354823" y="3429974"/>
            <a:ext cx="484045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440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058277" y="3429974"/>
            <a:ext cx="449451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2%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09523" y="3701881"/>
            <a:ext cx="1617470" cy="670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PON METRO 14-20</a:t>
            </a:r>
          </a:p>
          <a:p>
            <a:pPr marL="0" marR="0">
              <a:lnSpc>
                <a:spcPts val="214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BANDO PERIFERIE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181597" y="3701881"/>
            <a:ext cx="612061" cy="9422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893</a:t>
            </a:r>
          </a:p>
          <a:p>
            <a:pPr marL="0" marR="0">
              <a:lnSpc>
                <a:spcPts val="214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2.100</a:t>
            </a:r>
          </a:p>
          <a:p>
            <a:pPr marL="0" marR="0">
              <a:lnSpc>
                <a:spcPts val="2138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573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354823" y="3701881"/>
            <a:ext cx="484045" cy="9422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604</a:t>
            </a:r>
          </a:p>
          <a:p>
            <a:pPr marL="0" marR="0">
              <a:lnSpc>
                <a:spcPts val="2141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345</a:t>
            </a:r>
          </a:p>
          <a:p>
            <a:pPr marL="0" marR="0">
              <a:lnSpc>
                <a:spcPts val="2138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101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972932" y="3701881"/>
            <a:ext cx="534796" cy="9422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68%</a:t>
            </a:r>
          </a:p>
          <a:p>
            <a:pPr marL="0" marR="0">
              <a:lnSpc>
                <a:spcPts val="214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16%</a:t>
            </a:r>
          </a:p>
          <a:p>
            <a:pPr marL="0" marR="0">
              <a:lnSpc>
                <a:spcPts val="2138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18%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909523" y="4245314"/>
            <a:ext cx="1844084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PAC SERVIZI DI CURA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909523" y="4435538"/>
            <a:ext cx="4619905" cy="5823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3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PATTI SUD FSC 14-20 (Puglia, Calabria, Campania, Sicilia,</a:t>
            </a:r>
          </a:p>
          <a:p>
            <a:pPr marL="0" marR="0">
              <a:lnSpc>
                <a:spcPts val="1442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Sardegna)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6108446" y="4619075"/>
            <a:ext cx="686280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11.713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226807" y="4619075"/>
            <a:ext cx="611604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/>
                </a:solidFill>
                <a:latin typeface="BAVLGK+Arial-BoldMT"/>
                <a:cs typeface="BAVLGK+Arial-BoldMT"/>
              </a:rPr>
              <a:t>1.835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7972932" y="4619075"/>
            <a:ext cx="534796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16%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993343" y="4948872"/>
            <a:ext cx="7767639" cy="7651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3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FWAHKM+ArialMT"/>
                <a:cs typeface="FWAHKM+ArialMT"/>
              </a:rPr>
              <a:t>*Non risulta ancora pubblicato l’ammontare delle risorse assegnate alla Città </a:t>
            </a: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metrop. di Bari a valere</a:t>
            </a:r>
          </a:p>
          <a:p>
            <a:pPr marL="0" marR="0">
              <a:lnSpc>
                <a:spcPts val="1442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FWAHKM+ArialMT"/>
                <a:cs typeface="FWAHKM+ArialMT"/>
              </a:rPr>
              <a:t>sull’Asse 12 “Sviluppo urbano sostenibile” del POR FESR Puglia 14</a:t>
            </a: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-20. Tale Asse ha una dotazione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finanziaria pari a 136 mln di euro.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993343" y="5680973"/>
            <a:ext cx="8267571" cy="7646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Fonte: elaborazione  IFEL - Osservatorio politiche di coesione del Dipartimento fondi europei e investimenti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territoriali su dati PO 2014-2020, Patti Sud, Graduatoria Bando Periferie, I e II riparto PAC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http://pacinfanziaeanziani.interno.gov.it/attivita/piani-approvati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8454897" y="6356105"/>
            <a:ext cx="313357" cy="398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GCABHO+ArialMT"/>
                <a:cs typeface="GCABHO+ArialMT"/>
              </a:rPr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1390</Words>
  <Application>Microsoft Office PowerPoint</Application>
  <PresentationFormat>Presentazione su schermo (4:3)</PresentationFormat>
  <Paragraphs>352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25" baseType="lpstr">
      <vt:lpstr>TMETWV+Wingdings-Regular</vt:lpstr>
      <vt:lpstr>Calibri</vt:lpstr>
      <vt:lpstr>BAVLGK+Arial-BoldMT</vt:lpstr>
      <vt:lpstr>HVRDLT+Arial-ItalicMT</vt:lpstr>
      <vt:lpstr>BGRNLM+Arial-ItalicMT</vt:lpstr>
      <vt:lpstr>KRSFDC+Arial-BoldItalicMT</vt:lpstr>
      <vt:lpstr>GCABHO+ArialMT</vt:lpstr>
      <vt:lpstr>TFSLHS+Calibri</vt:lpstr>
      <vt:lpstr>FWAHKM+ArialMT</vt:lpstr>
      <vt:lpstr>TNRBWA+Calibri-Bold</vt:lpstr>
      <vt:lpstr>KIQENJ+Arial-BoldItalicMT</vt:lpstr>
      <vt:lpstr>SWPGGG+MS-PGothic</vt:lpstr>
      <vt:lpstr>Theme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lastModifiedBy>antonio scarola</cp:lastModifiedBy>
  <cp:revision>1</cp:revision>
  <dcterms:modified xsi:type="dcterms:W3CDTF">2017-05-11T07:10:26Z</dcterms:modified>
</cp:coreProperties>
</file>